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handoutMasterIdLst>
    <p:handoutMasterId r:id="rId18"/>
  </p:handoutMasterIdLst>
  <p:sldIdLst>
    <p:sldId id="537" r:id="rId2"/>
    <p:sldId id="538" r:id="rId3"/>
    <p:sldId id="612" r:id="rId4"/>
    <p:sldId id="610" r:id="rId5"/>
    <p:sldId id="624" r:id="rId6"/>
    <p:sldId id="611" r:id="rId7"/>
    <p:sldId id="614" r:id="rId8"/>
    <p:sldId id="613" r:id="rId9"/>
    <p:sldId id="616" r:id="rId10"/>
    <p:sldId id="615" r:id="rId11"/>
    <p:sldId id="617" r:id="rId12"/>
    <p:sldId id="618" r:id="rId13"/>
    <p:sldId id="625" r:id="rId14"/>
    <p:sldId id="626" r:id="rId15"/>
    <p:sldId id="620" r:id="rId16"/>
  </p:sldIdLst>
  <p:sldSz cx="12192000" cy="6858000"/>
  <p:notesSz cx="6797675" cy="9872663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0FA34-30F7-694C-BB7D-58E608811D56}">
          <p14:sldIdLst>
            <p14:sldId id="537"/>
            <p14:sldId id="538"/>
            <p14:sldId id="612"/>
            <p14:sldId id="610"/>
            <p14:sldId id="624"/>
            <p14:sldId id="611"/>
            <p14:sldId id="614"/>
            <p14:sldId id="613"/>
            <p14:sldId id="616"/>
            <p14:sldId id="615"/>
            <p14:sldId id="617"/>
            <p14:sldId id="618"/>
            <p14:sldId id="625"/>
            <p14:sldId id="626"/>
            <p14:sldId id="620"/>
          </p14:sldIdLst>
        </p14:section>
      </p14:sectionLst>
    </p:ext>
    <p:ext uri="{EFAFB233-063F-42B5-8137-9DF3F51BA10A}">
      <p15:sldGuideLst xmlns:p15="http://schemas.microsoft.com/office/powerpoint/2012/main" xmlns="">
        <p15:guide id="3" pos="5609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1792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Кузина Анастасия Юрьевна" initials="КАЮ" lastIdx="4" clrIdx="6"/>
  <p:cmAuthor id="1" name="p k" initials="pk" lastIdx="5" clrIdx="0"/>
  <p:cmAuthor id="8" name="Гусев Сергей Владимирович" initials="ГСВ" lastIdx="1" clrIdx="7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D"/>
    <a:srgbClr val="A5A5A5"/>
    <a:srgbClr val="DCE6F2"/>
    <a:srgbClr val="D9E7F0"/>
    <a:srgbClr val="E6E6E6"/>
    <a:srgbClr val="F2F2F2"/>
    <a:srgbClr val="EDF2F9"/>
    <a:srgbClr val="E9EFF7"/>
    <a:srgbClr val="D52B1E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 autoAdjust="0"/>
    <p:restoredTop sz="95657" autoAdjust="0"/>
  </p:normalViewPr>
  <p:slideViewPr>
    <p:cSldViewPr>
      <p:cViewPr varScale="1">
        <p:scale>
          <a:sx n="124" d="100"/>
          <a:sy n="124" d="100"/>
        </p:scale>
        <p:origin x="-90" y="-222"/>
      </p:cViewPr>
      <p:guideLst>
        <p:guide orient="horz" pos="28"/>
        <p:guide orient="horz" pos="2795"/>
        <p:guide orient="horz" pos="2750"/>
        <p:guide orient="horz" pos="1706"/>
        <p:guide orient="horz" pos="1792"/>
        <p:guide orient="horz" pos="3249"/>
        <p:guide orient="horz" pos="1570"/>
        <p:guide orient="horz" pos="1979"/>
        <p:guide pos="560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7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08.02.2022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7320"/>
            <a:ext cx="2945659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BFC2-05AB-4B78-AA9A-CB1E3E8E1C7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BFC2-05AB-4B78-AA9A-CB1E3E8E1C7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37CEED-933A-4FCB-9E9D-1ECAA10C02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96" y="1052736"/>
            <a:ext cx="2297815" cy="5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58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0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7005166-A396-400B-A262-669A2565A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1" y="459869"/>
            <a:ext cx="2385947" cy="5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0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0" orient="horz" pos="3678" userDrawn="1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862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4DE5F95-17CD-4A3F-B364-D667D9976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0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F6A9205-F2FD-4695-88A8-52015325C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32066F6-6BDC-4A5C-BE0B-2B8976792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2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BF70733F-1F86-4E40-AF39-D7983EFC7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32AB4B6-EBED-4ACD-BFE5-67E8DADAA2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9FB3811-9B5A-47B7-9C2D-CD5104311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9" y="466279"/>
            <a:ext cx="2119288" cy="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036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351584" y="379859"/>
            <a:ext cx="9251136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F06D200-80BD-47FF-AE21-E5551AF192B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7" y="344506"/>
            <a:ext cx="1559923" cy="3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3" r:id="rId2"/>
    <p:sldLayoutId id="2147483776" r:id="rId3"/>
    <p:sldLayoutId id="2147483777" r:id="rId4"/>
    <p:sldLayoutId id="2147483690" r:id="rId5"/>
    <p:sldLayoutId id="2147483793" r:id="rId6"/>
    <p:sldLayoutId id="2147483691" r:id="rId7"/>
    <p:sldLayoutId id="2147483760" r:id="rId8"/>
    <p:sldLayoutId id="2147483779" r:id="rId9"/>
    <p:sldLayoutId id="2147483748" r:id="rId10"/>
    <p:sldLayoutId id="2147483772" r:id="rId11"/>
    <p:sldLayoutId id="2147483778" r:id="rId12"/>
    <p:sldLayoutId id="2147483762" r:id="rId13"/>
    <p:sldLayoutId id="2147483763" r:id="rId14"/>
    <p:sldLayoutId id="2147483765" r:id="rId15"/>
    <p:sldLayoutId id="2147483768" r:id="rId16"/>
    <p:sldLayoutId id="2147483769" r:id="rId17"/>
    <p:sldLayoutId id="2147483746" r:id="rId18"/>
    <p:sldLayoutId id="2147483764" r:id="rId19"/>
    <p:sldLayoutId id="2147483771" r:id="rId20"/>
    <p:sldLayoutId id="2147483774" r:id="rId21"/>
    <p:sldLayoutId id="2147483775" r:id="rId22"/>
    <p:sldLayoutId id="2147483770" r:id="rId23"/>
    <p:sldLayoutId id="2147483695" r:id="rId24"/>
    <p:sldLayoutId id="2147483697" r:id="rId25"/>
    <p:sldLayoutId id="2147483759" r:id="rId26"/>
    <p:sldLayoutId id="2147483698" r:id="rId27"/>
    <p:sldLayoutId id="2147483767" r:id="rId28"/>
    <p:sldLayoutId id="2147483799" r:id="rId29"/>
    <p:sldLayoutId id="2147483800" r:id="rId30"/>
    <p:sldLayoutId id="2147483798" r:id="rId31"/>
    <p:sldLayoutId id="2147483803" r:id="rId32"/>
    <p:sldLayoutId id="2147483804" r:id="rId33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78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/>
          <p:cNvSpPr>
            <a:spLocks noGrp="1"/>
          </p:cNvSpPr>
          <p:nvPr>
            <p:ph type="body" sz="quarter" idx="10"/>
          </p:nvPr>
        </p:nvSpPr>
        <p:spPr>
          <a:xfrm>
            <a:off x="1271464" y="4005064"/>
            <a:ext cx="9251454" cy="1800200"/>
          </a:xfrm>
        </p:spPr>
        <p:txBody>
          <a:bodyPr/>
          <a:lstStyle/>
          <a:p>
            <a:pPr algn="ctr"/>
            <a:r>
              <a:rPr lang="ru-RU" b="0" dirty="0" smtClean="0">
                <a:latin typeface="+mj-lt"/>
              </a:rPr>
              <a:t>Пушкарский </a:t>
            </a:r>
            <a:r>
              <a:rPr lang="ru-RU" b="0" dirty="0">
                <a:latin typeface="+mj-lt"/>
              </a:rPr>
              <a:t>Дмитрий </a:t>
            </a:r>
            <a:r>
              <a:rPr lang="ru-RU" b="0" dirty="0" smtClean="0">
                <a:latin typeface="+mj-lt"/>
              </a:rPr>
              <a:t>Александрович</a:t>
            </a:r>
            <a:endParaRPr lang="ru-RU" b="0" dirty="0">
              <a:latin typeface="+mj-lt"/>
            </a:endParaRPr>
          </a:p>
          <a:p>
            <a:pPr algn="ctr"/>
            <a:r>
              <a:rPr lang="ru-RU" b="0" dirty="0" smtClean="0">
                <a:latin typeface="PF Din Text Cond Pro Light" panose="02000000000000000000" pitchFamily="2" charset="0"/>
              </a:rPr>
              <a:t>Заместитель </a:t>
            </a:r>
            <a:r>
              <a:rPr lang="ru-RU" b="0" dirty="0">
                <a:latin typeface="PF Din Text Cond Pro Light" panose="02000000000000000000" pitchFamily="2" charset="0"/>
              </a:rPr>
              <a:t>главного инженера по оперативно-технологическому и противоаварийному управлению – директор ситуационно-аналитического центра </a:t>
            </a:r>
            <a:endParaRPr lang="ru-RU" b="0" dirty="0" smtClean="0">
              <a:latin typeface="PF Din Text Cond Pro Light" panose="02000000000000000000" pitchFamily="2" charset="0"/>
            </a:endParaRPr>
          </a:p>
          <a:p>
            <a:pPr algn="ctr"/>
            <a:r>
              <a:rPr lang="ru-RU" b="0" dirty="0" smtClean="0">
                <a:latin typeface="PF Din Text Cond Pro Light" panose="02000000000000000000" pitchFamily="2" charset="0"/>
              </a:rPr>
              <a:t>ПАО  </a:t>
            </a:r>
            <a:r>
              <a:rPr lang="ru-RU" b="0" dirty="0">
                <a:latin typeface="PF Din Text Cond Pro Light" panose="02000000000000000000" pitchFamily="2" charset="0"/>
              </a:rPr>
              <a:t>«</a:t>
            </a:r>
            <a:r>
              <a:rPr lang="ru-RU" b="0" dirty="0" err="1">
                <a:latin typeface="PF Din Text Cond Pro Light" panose="02000000000000000000" pitchFamily="2" charset="0"/>
              </a:rPr>
              <a:t>Россети</a:t>
            </a:r>
            <a:r>
              <a:rPr lang="ru-RU" b="0" dirty="0">
                <a:latin typeface="PF Din Text Cond Pro Light" panose="02000000000000000000" pitchFamily="2" charset="0"/>
              </a:rPr>
              <a:t> Московский </a:t>
            </a:r>
            <a:r>
              <a:rPr lang="ru-RU" b="0" dirty="0" smtClean="0">
                <a:latin typeface="PF Din Text Cond Pro Light" panose="02000000000000000000" pitchFamily="2" charset="0"/>
              </a:rPr>
              <a:t>регион</a:t>
            </a:r>
            <a:r>
              <a:rPr lang="ru-RU" b="0" dirty="0">
                <a:latin typeface="PF Din Text Cond Pro Light" panose="02000000000000000000" pitchFamily="2" charset="0"/>
              </a:rPr>
              <a:t>» </a:t>
            </a:r>
          </a:p>
          <a:p>
            <a:pPr algn="ctr"/>
            <a:endParaRPr lang="ru-RU" b="0" dirty="0">
              <a:latin typeface="PF Din Text Cond Pro Light" panose="02000000000000000000" pitchFamily="2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991544" y="2060848"/>
            <a:ext cx="8640960" cy="1551194"/>
          </a:xfrm>
        </p:spPr>
        <p:txBody>
          <a:bodyPr/>
          <a:lstStyle/>
          <a:p>
            <a:pPr algn="ctr"/>
            <a:r>
              <a:rPr lang="ru-RU" dirty="0" smtClean="0">
                <a:sym typeface="PFDinTextCondPro-Medium"/>
              </a:rPr>
              <a:t>ИПОЛЬЗОВАНИЕ ИНФОРМАЦИОННОЙ МОДЕЛИ ОБЪЕКТОВ ЭЛЕКТРИЧЕСКИХ СЕТЕЙ И ПОТРЕБИТЕЛЕЙ В РЕШЕНИИ ЗАДАЧИ РАСЧЁТА ПОКАЗАТЕЛЕЙ НАДЁЖНОСТИ (</a:t>
            </a:r>
            <a:r>
              <a:rPr lang="en-US" dirty="0" smtClean="0">
                <a:sym typeface="PFDinTextCondPro-Medium"/>
              </a:rPr>
              <a:t>SAIDI</a:t>
            </a:r>
            <a:r>
              <a:rPr lang="ru-RU" dirty="0" smtClean="0">
                <a:sym typeface="PFDinTextCondPro-Medium"/>
              </a:rPr>
              <a:t>/</a:t>
            </a:r>
            <a:r>
              <a:rPr lang="en-US" dirty="0" smtClean="0">
                <a:sym typeface="PFDinTextCondPro-Medium"/>
              </a:rPr>
              <a:t>SAIFI</a:t>
            </a:r>
            <a:r>
              <a:rPr lang="ru-RU" dirty="0" smtClean="0">
                <a:sym typeface="PFDinTextCondPro-Medium"/>
              </a:rPr>
              <a:t>)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223792" y="6165304"/>
            <a:ext cx="2592288" cy="26987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4079776" y="6165304"/>
            <a:ext cx="1410711" cy="2698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 Февраль 2022</a:t>
            </a:r>
            <a:endParaRPr lang="ru-RU" dirty="0">
              <a:latin typeface="+mj-lt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663952" y="6165304"/>
            <a:ext cx="792088" cy="2698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МОСКВА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843317"/>
            <a:ext cx="7095137" cy="284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7007" y="3222754"/>
            <a:ext cx="7407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Вид Журнала учёта данных первичной информации по всем прекращениям передачи электрической энергии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14" y="1484784"/>
            <a:ext cx="402610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1"/>
          <p:cNvSpPr txBox="1"/>
          <p:nvPr/>
        </p:nvSpPr>
        <p:spPr>
          <a:xfrm>
            <a:off x="7608168" y="908050"/>
            <a:ext cx="4248472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ctr"/>
            <a:r>
              <a:rPr lang="ru-RU" dirty="0">
                <a:latin typeface="+mj-lt"/>
                <a:ea typeface="PF Din Text Cond Pro" charset="0"/>
                <a:cs typeface="PF Din Text Cond Pro" charset="0"/>
              </a:rPr>
              <a:t>Модель расчёта состояния точки поставки на основе анализа топологии сети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799" y="1052736"/>
            <a:ext cx="6814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ct val="9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>
                <a:latin typeface="+mj-lt"/>
                <a:ea typeface="PF Din Text Cond Pro" charset="0"/>
                <a:cs typeface="PF Din Text Cond Pro" charset="0"/>
              </a:rPr>
              <a:t>Точка поставки может находиться в одном из двух состояний:</a:t>
            </a:r>
          </a:p>
          <a:p>
            <a:pPr indent="-285750" defTabSz="910238">
              <a:spcBef>
                <a:spcPts val="300"/>
              </a:spcBef>
              <a:buClr>
                <a:srgbClr val="0C5B9D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>
                <a:ea typeface="PFDinTextCondPro-Light"/>
                <a:cs typeface="Times New Roman" panose="02020603050405020304" pitchFamily="18" charset="0"/>
              </a:rPr>
              <a:t>Под напряжением</a:t>
            </a:r>
          </a:p>
          <a:p>
            <a:pPr indent="-285750" defTabSz="910238">
              <a:spcBef>
                <a:spcPts val="300"/>
              </a:spcBef>
              <a:buClr>
                <a:srgbClr val="0C5B9D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>
                <a:ea typeface="PFDinTextCondPro-Light"/>
                <a:cs typeface="Times New Roman" panose="02020603050405020304" pitchFamily="18" charset="0"/>
              </a:rPr>
              <a:t>Обесточена</a:t>
            </a:r>
          </a:p>
          <a:p>
            <a:pPr marL="285750" indent="-285750" defTabSz="910238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endParaRPr lang="ru-RU" sz="1600" dirty="0" smtClean="0">
              <a:latin typeface="PF Din Text Cond Pro Light" panose="02000000000000000000" pitchFamily="2" charset="0"/>
              <a:ea typeface="PFDinTextCondPro-Light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>
                <a:latin typeface="+mj-lt"/>
                <a:ea typeface="PF Din Text Cond Pro" charset="0"/>
                <a:cs typeface="PF Din Text Cond Pro" charset="0"/>
              </a:rPr>
              <a:t>Состояние точки поставки зависит от состояния оборудования: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3799" y="2387204"/>
            <a:ext cx="6118225" cy="623248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L="285750" indent="-285750" defTabSz="910238">
              <a:spcBef>
                <a:spcPts val="300"/>
              </a:spcBef>
              <a:buClr>
                <a:srgbClr val="0C5B9D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en-US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LIVE </a:t>
            </a:r>
            <a:r>
              <a:rPr lang="ru-RU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(под напряжением) </a:t>
            </a:r>
          </a:p>
          <a:p>
            <a:pPr marL="285750" indent="-285750" defTabSz="910238">
              <a:spcBef>
                <a:spcPts val="300"/>
              </a:spcBef>
              <a:buClr>
                <a:srgbClr val="0C5B9D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en-US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GEN</a:t>
            </a:r>
            <a:r>
              <a:rPr lang="ru-RU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 (генерация)                           </a:t>
            </a:r>
          </a:p>
          <a:p>
            <a:pPr marL="285750" indent="-285750" defTabSz="910238">
              <a:spcBef>
                <a:spcPts val="300"/>
              </a:spcBef>
              <a:buClr>
                <a:srgbClr val="0C5B9D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en-US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DEAD</a:t>
            </a:r>
            <a:r>
              <a:rPr lang="ru-RU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 (обесточено)           </a:t>
            </a:r>
          </a:p>
          <a:p>
            <a:pPr marL="285750" indent="-285750" defTabSz="910238">
              <a:spcBef>
                <a:spcPts val="300"/>
              </a:spcBef>
              <a:buClr>
                <a:srgbClr val="0C5B9D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en-US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GROUND</a:t>
            </a:r>
            <a:r>
              <a:rPr lang="ru-RU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 (заземлено)</a:t>
            </a:r>
          </a:p>
        </p:txBody>
      </p:sp>
      <p:sp>
        <p:nvSpPr>
          <p:cNvPr id="24" name="TextBox 4"/>
          <p:cNvSpPr txBox="1"/>
          <p:nvPr/>
        </p:nvSpPr>
        <p:spPr>
          <a:xfrm>
            <a:off x="3143672" y="364599"/>
            <a:ext cx="622510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2000" dirty="0" smtClean="0">
                <a:latin typeface="+mj-lt"/>
                <a:ea typeface="PFDinTextCondPro-Medium"/>
                <a:cs typeface="Times New Roman" panose="02020603050405020304" pitchFamily="18" charset="0"/>
              </a:rPr>
              <a:t>ОПРЕДЕЛЕНИЕ СОТОЯНИЯ ТОЧЕК ПОСТАВКИ</a:t>
            </a:r>
            <a:endParaRPr lang="ru-RU" sz="2000" dirty="0">
              <a:latin typeface="+mj-lt"/>
              <a:ea typeface="PFDinTextCondPro-Mediu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1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340768"/>
            <a:ext cx="43367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3960366" y="404663"/>
            <a:ext cx="446449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000" dirty="0">
                <a:latin typeface="PFDinTextCondPro-Medium"/>
                <a:ea typeface="PF Din Text Cond Pro" charset="0"/>
                <a:cs typeface="PF Din Text Cond Pro" charset="0"/>
              </a:rPr>
              <a:t>РАСЧЁТ </a:t>
            </a:r>
            <a:r>
              <a:rPr lang="ru-RU" sz="2000" dirty="0" smtClean="0">
                <a:ea typeface="PF Din Text Cond Pro" charset="0"/>
                <a:cs typeface="PF Din Text Cond Pro" charset="0"/>
                <a:sym typeface="PFDinTextCondPro-Medium"/>
              </a:rPr>
              <a:t>П</a:t>
            </a:r>
            <a:r>
              <a:rPr lang="en-US" sz="2000" dirty="0">
                <a:ea typeface="PF Din Text Cond Pro" charset="0"/>
                <a:cs typeface="PF Din Text Cond Pro" charset="0"/>
                <a:sym typeface="PFDinTextCondPro-Medium"/>
              </a:rPr>
              <a:t>SAIDI / </a:t>
            </a:r>
            <a:r>
              <a:rPr lang="ru-RU" sz="2000" dirty="0">
                <a:ea typeface="PF Din Text Cond Pro" charset="0"/>
                <a:cs typeface="PF Din Text Cond Pro" charset="0"/>
                <a:sym typeface="PFDinTextCondPro-Medium"/>
              </a:rPr>
              <a:t>П</a:t>
            </a:r>
            <a:r>
              <a:rPr lang="en-US" sz="2000" dirty="0">
                <a:ea typeface="PF Din Text Cond Pro" charset="0"/>
                <a:cs typeface="PF Din Text Cond Pro" charset="0"/>
                <a:sym typeface="PFDinTextCondPro-Medium"/>
              </a:rPr>
              <a:t>SAIFI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0" y="999338"/>
            <a:ext cx="46389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6" r="22991" b="30836"/>
          <a:stretch/>
        </p:blipFill>
        <p:spPr bwMode="auto">
          <a:xfrm>
            <a:off x="220054" y="4581128"/>
            <a:ext cx="4388384" cy="216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r="24069" b="32578"/>
          <a:stretch/>
        </p:blipFill>
        <p:spPr bwMode="auto">
          <a:xfrm>
            <a:off x="3143672" y="2852936"/>
            <a:ext cx="4461850" cy="224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 txBox="1"/>
          <p:nvPr/>
        </p:nvSpPr>
        <p:spPr>
          <a:xfrm>
            <a:off x="9039013" y="930210"/>
            <a:ext cx="165288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Модель расчёта</a:t>
            </a:r>
            <a:endParaRPr lang="ru-RU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5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895943" y="404664"/>
            <a:ext cx="720344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СХЕМА ОБРАБОТКИ ИНФОРМАЦИИ О СОСТОЯНИИ СЕТИ В СИСТЕМЕ</a:t>
            </a:r>
            <a:endParaRPr lang="ru-RU" sz="1600" dirty="0">
              <a:latin typeface="+mj-lt"/>
              <a:ea typeface="PF Din Text Cond Pro" charset="0"/>
              <a:cs typeface="PF Din Text Cond Pro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72014" y="908101"/>
            <a:ext cx="10241603" cy="3961058"/>
            <a:chOff x="989807" y="1926446"/>
            <a:chExt cx="9960444" cy="367883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89807" y="1926446"/>
              <a:ext cx="9960444" cy="3678833"/>
              <a:chOff x="359966" y="1357758"/>
              <a:chExt cx="10820340" cy="362921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035290" y="1382028"/>
                <a:ext cx="9145016" cy="36049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9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9593823" y="1712240"/>
                <a:ext cx="1567342" cy="783671"/>
                <a:chOff x="6588151" y="2152454"/>
                <a:chExt cx="1567342" cy="783671"/>
              </a:xfrm>
            </p:grpSpPr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6588151" y="2152454"/>
                  <a:ext cx="1567342" cy="7836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5" name="Скругленный прямоугольник 4"/>
                <p:cNvSpPr/>
                <p:nvPr/>
              </p:nvSpPr>
              <p:spPr>
                <a:xfrm>
                  <a:off x="6611105" y="2175407"/>
                  <a:ext cx="1521436" cy="7377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КС «Надежность»</a:t>
                  </a:r>
                  <a:endParaRPr lang="ru-RU" sz="1600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9593824" y="2720352"/>
                <a:ext cx="1567342" cy="783671"/>
                <a:chOff x="6588152" y="3053676"/>
                <a:chExt cx="1567342" cy="783671"/>
              </a:xfrm>
            </p:grpSpPr>
            <p:sp>
              <p:nvSpPr>
                <p:cNvPr id="52" name="Скругленный прямоугольник 51"/>
                <p:cNvSpPr/>
                <p:nvPr/>
              </p:nvSpPr>
              <p:spPr>
                <a:xfrm>
                  <a:off x="6588152" y="3053676"/>
                  <a:ext cx="1567342" cy="7836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3" name="Скругленный прямоугольник 4"/>
                <p:cNvSpPr/>
                <p:nvPr/>
              </p:nvSpPr>
              <p:spPr>
                <a:xfrm>
                  <a:off x="6611105" y="3076629"/>
                  <a:ext cx="1521435" cy="7377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ПК «Аварийность»</a:t>
                  </a:r>
                  <a:endParaRPr lang="ru-RU" sz="1600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4178842" y="1357758"/>
                <a:ext cx="5182124" cy="2730746"/>
                <a:chOff x="2520207" y="1778373"/>
                <a:chExt cx="5182124" cy="2730746"/>
              </a:xfrm>
            </p:grpSpPr>
            <p:sp>
              <p:nvSpPr>
                <p:cNvPr id="39" name="Стрелка вправо 38"/>
                <p:cNvSpPr/>
                <p:nvPr/>
              </p:nvSpPr>
              <p:spPr bwMode="auto">
                <a:xfrm>
                  <a:off x="7123211" y="3408393"/>
                  <a:ext cx="579120" cy="160020"/>
                </a:xfrm>
                <a:prstGeom prst="rightArrow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452438" indent="-45243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400" b="1" smtClean="0">
                    <a:solidFill>
                      <a:prstClr val="black"/>
                    </a:solidFill>
                    <a:latin typeface="PF Din Text Cond Pro Medium" pitchFamily="2" charset="0"/>
                  </a:endParaRPr>
                </a:p>
              </p:txBody>
            </p:sp>
            <p:sp>
              <p:nvSpPr>
                <p:cNvPr id="40" name="Скругленный прямоугольник 39"/>
                <p:cNvSpPr/>
                <p:nvPr/>
              </p:nvSpPr>
              <p:spPr>
                <a:xfrm>
                  <a:off x="2520207" y="2071880"/>
                  <a:ext cx="5112568" cy="243723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Скругленный прямоугольник 40"/>
                <p:cNvSpPr/>
                <p:nvPr/>
              </p:nvSpPr>
              <p:spPr>
                <a:xfrm>
                  <a:off x="3892216" y="2769859"/>
                  <a:ext cx="2387143" cy="1057982"/>
                </a:xfrm>
                <a:prstGeom prst="roundRect">
                  <a:avLst/>
                </a:prstGeom>
                <a:solidFill>
                  <a:schemeClr val="accent1">
                    <a:lumMod val="75000"/>
                    <a:alpha val="5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endParaRP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Кросс-контурные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приложения</a:t>
                  </a:r>
                  <a:r>
                    <a:rPr lang="en-US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 </a:t>
                  </a:r>
                  <a:endParaRPr lang="ru-RU" sz="1200" b="1" dirty="0" smtClean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 обработки 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информации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на основе технологий</a:t>
                  </a:r>
                </a:p>
                <a:p>
                  <a:pPr algn="ctr"/>
                  <a:r>
                    <a:rPr lang="en-US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IA</a:t>
                  </a:r>
                  <a:endParaRPr lang="ru-RU" sz="1200" b="1" dirty="0" smtClean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  <a:p>
                  <a:pPr algn="ctr"/>
                  <a:endParaRPr lang="ru-RU" sz="1000" dirty="0">
                    <a:solidFill>
                      <a:prstClr val="white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522771" y="1778373"/>
                  <a:ext cx="3171071" cy="310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chemeClr val="tx2"/>
                      </a:solidFill>
                      <a:latin typeface="PF Din Text Cond Pro Light" panose="02000000000000000000" pitchFamily="2" charset="0"/>
                    </a:rPr>
                    <a:t>Двухконтурная СППР </a:t>
                  </a:r>
                  <a:r>
                    <a:rPr lang="en-US" sz="1600" b="1" dirty="0" err="1" smtClean="0">
                      <a:solidFill>
                        <a:schemeClr val="tx2"/>
                      </a:solidFill>
                      <a:latin typeface="PF Din Text Cond Pro Light" panose="02000000000000000000" pitchFamily="2" charset="0"/>
                    </a:rPr>
                    <a:t>QuaSy</a:t>
                  </a:r>
                  <a:endParaRPr lang="ru-RU" sz="1600" b="1" dirty="0">
                    <a:solidFill>
                      <a:schemeClr val="tx2"/>
                    </a:solidFill>
                    <a:latin typeface="PF Din Text Cond Pro Light" panose="02000000000000000000" pitchFamily="2" charset="0"/>
                  </a:endParaRPr>
                </a:p>
              </p:txBody>
            </p:sp>
            <p:sp>
              <p:nvSpPr>
                <p:cNvPr id="43" name="Скругленный прямоугольник 42"/>
                <p:cNvSpPr/>
                <p:nvPr/>
              </p:nvSpPr>
              <p:spPr>
                <a:xfrm>
                  <a:off x="3960366" y="2830798"/>
                  <a:ext cx="423594" cy="9361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Скругленный прямоугольник 43"/>
                <p:cNvSpPr/>
                <p:nvPr/>
              </p:nvSpPr>
              <p:spPr>
                <a:xfrm>
                  <a:off x="5760566" y="2830797"/>
                  <a:ext cx="423594" cy="93610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Скругленный прямоугольник 44"/>
                <p:cNvSpPr/>
                <p:nvPr/>
              </p:nvSpPr>
              <p:spPr>
                <a:xfrm>
                  <a:off x="5976590" y="2353056"/>
                  <a:ext cx="1368152" cy="1868032"/>
                </a:xfrm>
                <a:prstGeom prst="roundRect">
                  <a:avLst/>
                </a:prstGeom>
                <a:solidFill>
                  <a:schemeClr val="bg1">
                    <a:alpha val="0"/>
                  </a:schemeClr>
                </a:solidFill>
                <a:ln w="301625">
                  <a:solidFill>
                    <a:schemeClr val="accent1">
                      <a:alpha val="6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336630" y="4077072"/>
                  <a:ext cx="703177" cy="253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Контур 2</a:t>
                  </a:r>
                  <a:endParaRPr lang="ru-RU" sz="1200" b="1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840511" y="2246675"/>
                  <a:ext cx="1279267" cy="253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Текстовые данные</a:t>
                  </a:r>
                  <a:endParaRPr lang="ru-RU" sz="1200" b="1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824462" y="4088104"/>
                  <a:ext cx="567690" cy="310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C</a:t>
                  </a:r>
                  <a:r>
                    <a:rPr lang="ru-RU" sz="16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 </a:t>
                  </a:r>
                  <a:r>
                    <a:rPr lang="en-US" sz="16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I</a:t>
                  </a:r>
                  <a:r>
                    <a:rPr lang="ru-RU" sz="16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 </a:t>
                  </a:r>
                  <a:r>
                    <a:rPr lang="en-US" sz="16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M</a:t>
                  </a:r>
                  <a:endParaRPr lang="ru-RU" sz="1600" b="1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  <p:sp>
              <p:nvSpPr>
                <p:cNvPr id="49" name="Скругленный прямоугольник 48"/>
                <p:cNvSpPr/>
                <p:nvPr/>
              </p:nvSpPr>
              <p:spPr>
                <a:xfrm>
                  <a:off x="2804011" y="2395387"/>
                  <a:ext cx="1368152" cy="1868032"/>
                </a:xfrm>
                <a:prstGeom prst="roundRect">
                  <a:avLst/>
                </a:prstGeom>
                <a:solidFill>
                  <a:schemeClr val="bg1">
                    <a:alpha val="0"/>
                  </a:schemeClr>
                </a:solidFill>
                <a:ln w="301625">
                  <a:solidFill>
                    <a:schemeClr val="accent1">
                      <a:alpha val="6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112780" y="4118883"/>
                  <a:ext cx="691322" cy="253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Контур</a:t>
                  </a:r>
                  <a:r>
                    <a:rPr lang="ru-RU" sz="1000" b="1" dirty="0" smtClean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 1</a:t>
                  </a:r>
                  <a:endParaRPr lang="ru-RU" sz="1000" b="1" dirty="0">
                    <a:solidFill>
                      <a:prstClr val="white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27574" y="2305893"/>
                  <a:ext cx="1385693" cy="253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b="1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Данные телеметрии</a:t>
                  </a:r>
                  <a:endParaRPr lang="ru-RU" sz="1200" b="1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2255127" y="1720657"/>
                <a:ext cx="1567342" cy="783671"/>
                <a:chOff x="2160237" y="1685441"/>
                <a:chExt cx="1567342" cy="783671"/>
              </a:xfrm>
            </p:grpSpPr>
            <p:sp>
              <p:nvSpPr>
                <p:cNvPr id="37" name="Скругленный прямоугольник 36"/>
                <p:cNvSpPr/>
                <p:nvPr/>
              </p:nvSpPr>
              <p:spPr>
                <a:xfrm>
                  <a:off x="2160237" y="1685441"/>
                  <a:ext cx="1567342" cy="7836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Скругленный прямоугольник 4"/>
                <p:cNvSpPr/>
                <p:nvPr/>
              </p:nvSpPr>
              <p:spPr>
                <a:xfrm>
                  <a:off x="2183190" y="1708394"/>
                  <a:ext cx="1521436" cy="7377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Системы телемеханики электросетевых объектов</a:t>
                  </a:r>
                  <a:endParaRPr lang="ru-RU" sz="1500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2255127" y="2554197"/>
                <a:ext cx="1567342" cy="783671"/>
                <a:chOff x="2178057" y="2529792"/>
                <a:chExt cx="1567342" cy="783671"/>
              </a:xfrm>
            </p:grpSpPr>
            <p:sp>
              <p:nvSpPr>
                <p:cNvPr id="35" name="Скругленный прямоугольник 34"/>
                <p:cNvSpPr/>
                <p:nvPr/>
              </p:nvSpPr>
              <p:spPr>
                <a:xfrm>
                  <a:off x="2178057" y="2529792"/>
                  <a:ext cx="1567342" cy="7836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Скругленный прямоугольник 4"/>
                <p:cNvSpPr/>
                <p:nvPr/>
              </p:nvSpPr>
              <p:spPr>
                <a:xfrm>
                  <a:off x="2201010" y="2552745"/>
                  <a:ext cx="1521436" cy="7377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Оператор </a:t>
                  </a:r>
                </a:p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dirty="0" err="1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колл</a:t>
                  </a:r>
                  <a:r>
                    <a:rPr lang="ru-RU" sz="1500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-центра</a:t>
                  </a:r>
                  <a:endParaRPr lang="ru-RU" sz="1500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5544542" y="4315727"/>
                <a:ext cx="2407457" cy="564865"/>
                <a:chOff x="6588152" y="3053676"/>
                <a:chExt cx="1567342" cy="783671"/>
              </a:xfrm>
            </p:grpSpPr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6588152" y="3053676"/>
                  <a:ext cx="1567342" cy="7836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Скругленный прямоугольник 4"/>
                <p:cNvSpPr/>
                <p:nvPr/>
              </p:nvSpPr>
              <p:spPr>
                <a:xfrm>
                  <a:off x="6611105" y="3076628"/>
                  <a:ext cx="1521436" cy="7377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Диспетчер</a:t>
                  </a:r>
                  <a:endParaRPr lang="ru-RU" sz="1600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2232174" y="3368424"/>
                <a:ext cx="1567342" cy="783671"/>
                <a:chOff x="5313" y="2888737"/>
                <a:chExt cx="1567342" cy="783671"/>
              </a:xfrm>
            </p:grpSpPr>
            <p:sp>
              <p:nvSpPr>
                <p:cNvPr id="31" name="Скругленный прямоугольник 30"/>
                <p:cNvSpPr/>
                <p:nvPr/>
              </p:nvSpPr>
              <p:spPr>
                <a:xfrm>
                  <a:off x="5313" y="2888737"/>
                  <a:ext cx="1567342" cy="7836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Скругленный прямоугольник 4"/>
                <p:cNvSpPr/>
                <p:nvPr/>
              </p:nvSpPr>
              <p:spPr>
                <a:xfrm>
                  <a:off x="28266" y="2911691"/>
                  <a:ext cx="1544389" cy="7377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500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Облачный сервис для мобильного приложения</a:t>
                  </a:r>
                  <a:endParaRPr lang="ru-RU" sz="1500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359966" y="2967746"/>
                <a:ext cx="1567342" cy="783671"/>
                <a:chOff x="5313" y="2816729"/>
                <a:chExt cx="1567342" cy="783671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5313" y="2816729"/>
                  <a:ext cx="1567342" cy="7836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Скругленный прямоугольник 4"/>
                <p:cNvSpPr/>
                <p:nvPr/>
              </p:nvSpPr>
              <p:spPr>
                <a:xfrm>
                  <a:off x="28266" y="2857367"/>
                  <a:ext cx="1521436" cy="7377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 smtClean="0">
                      <a:solidFill>
                        <a:prstClr val="white"/>
                      </a:solidFill>
                      <a:latin typeface="PF Din Text Cond Pro Light" panose="02000000000000000000" pitchFamily="2" charset="0"/>
                    </a:rPr>
                    <a:t>Потребитель</a:t>
                  </a:r>
                  <a:endParaRPr lang="ru-RU" sz="1600" dirty="0">
                    <a:solidFill>
                      <a:prstClr val="white"/>
                    </a:solidFill>
                    <a:latin typeface="PF Din Text Cond Pro Light" panose="02000000000000000000" pitchFamily="2" charset="0"/>
                  </a:endParaRPr>
                </a:p>
              </p:txBody>
            </p:sp>
          </p:grp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846119" y="2946032"/>
                <a:ext cx="330271" cy="1"/>
              </a:xfrm>
              <a:prstGeom prst="straightConnector1">
                <a:avLst/>
              </a:prstGeom>
              <a:ln w="317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3846119" y="2072280"/>
                <a:ext cx="330271" cy="1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V="1">
                <a:off x="3846119" y="3728463"/>
                <a:ext cx="330271" cy="1"/>
              </a:xfrm>
              <a:prstGeom prst="straightConnector1">
                <a:avLst/>
              </a:prstGeom>
              <a:ln w="317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6744423" y="4044241"/>
                <a:ext cx="0" cy="288030"/>
              </a:xfrm>
              <a:prstGeom prst="straightConnector1">
                <a:avLst/>
              </a:prstGeom>
              <a:ln w="317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stCxn id="52" idx="0"/>
                <a:endCxn id="54" idx="2"/>
              </p:cNvCxnSpPr>
              <p:nvPr/>
            </p:nvCxnSpPr>
            <p:spPr>
              <a:xfrm flipV="1">
                <a:off x="10377496" y="2495911"/>
                <a:ext cx="0" cy="224441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flipV="1">
                <a:off x="9263553" y="3080392"/>
                <a:ext cx="330271" cy="1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1924856" y="2936376"/>
                <a:ext cx="330271" cy="121657"/>
              </a:xfrm>
              <a:prstGeom prst="straightConnector1">
                <a:avLst/>
              </a:prstGeom>
              <a:ln w="317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>
                <a:off x="1927308" y="3656457"/>
                <a:ext cx="314370" cy="103802"/>
              </a:xfrm>
              <a:prstGeom prst="straightConnector1">
                <a:avLst/>
              </a:prstGeom>
              <a:ln w="317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Овал 23"/>
              <p:cNvSpPr/>
              <p:nvPr/>
            </p:nvSpPr>
            <p:spPr>
              <a:xfrm>
                <a:off x="2035290" y="319513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prstClr val="white"/>
                    </a:solidFill>
                  </a:rPr>
                  <a:t>5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3888358" y="257633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prstClr val="white"/>
                    </a:solidFill>
                  </a:rPr>
                  <a:t>1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6840686" y="408850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9320676" y="2527281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583636" y="2012175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prstClr val="white"/>
                    </a:solidFill>
                  </a:rPr>
                  <a:t>4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Скругленный прямоугольник 4"/>
            <p:cNvSpPr/>
            <p:nvPr/>
          </p:nvSpPr>
          <p:spPr>
            <a:xfrm>
              <a:off x="7824239" y="3056894"/>
              <a:ext cx="1184708" cy="703855"/>
            </a:xfrm>
            <a:prstGeom prst="roundRect">
              <a:avLst/>
            </a:prstGeom>
            <a:solidFill>
              <a:schemeClr val="accent1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ru-RU" sz="1000" b="1" dirty="0" smtClea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b="1" dirty="0" smtClean="0">
                  <a:solidFill>
                    <a:prstClr val="white"/>
                  </a:solidFill>
                  <a:latin typeface="PF Din Text Cond Pro Light" panose="02000000000000000000" pitchFamily="2" charset="0"/>
                </a:rPr>
                <a:t>ОЖУР</a:t>
              </a:r>
            </a:p>
            <a:p>
              <a:pPr algn="ctr"/>
              <a:r>
                <a:rPr lang="ru-RU" sz="1200" b="1" dirty="0" smtClean="0">
                  <a:solidFill>
                    <a:prstClr val="white"/>
                  </a:solidFill>
                  <a:latin typeface="PF Din Text Cond Pro Light" panose="02000000000000000000" pitchFamily="2" charset="0"/>
                </a:rPr>
                <a:t>электронная </a:t>
              </a:r>
            </a:p>
            <a:p>
              <a:pPr algn="ctr"/>
              <a:r>
                <a:rPr lang="ru-RU" sz="1200" b="1" dirty="0" smtClean="0">
                  <a:solidFill>
                    <a:prstClr val="white"/>
                  </a:solidFill>
                  <a:latin typeface="PF Din Text Cond Pro Light" panose="02000000000000000000" pitchFamily="2" charset="0"/>
                </a:rPr>
                <a:t>отчетность</a:t>
              </a:r>
            </a:p>
            <a:p>
              <a:pPr algn="ctr"/>
              <a:endParaRPr lang="ru-RU" sz="10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620337" y="3115784"/>
              <a:ext cx="1275572" cy="703855"/>
            </a:xfrm>
            <a:prstGeom prst="roundRect">
              <a:avLst/>
            </a:prstGeom>
            <a:solidFill>
              <a:schemeClr val="accent1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ru-RU" sz="1000" b="1" dirty="0" smtClea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prstClr val="white"/>
                  </a:solidFill>
                  <a:latin typeface="PF Din Text Cond Pro Light" panose="02000000000000000000" pitchFamily="2" charset="0"/>
                </a:rPr>
                <a:t>CIM</a:t>
              </a:r>
              <a:r>
                <a:rPr lang="ru-RU" sz="1200" b="1" dirty="0" smtClean="0">
                  <a:solidFill>
                    <a:prstClr val="white"/>
                  </a:solidFill>
                  <a:latin typeface="PF Din Text Cond Pro Light" panose="02000000000000000000" pitchFamily="2" charset="0"/>
                </a:rPr>
                <a:t>-модель электрической сети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33185" y="4660131"/>
            <a:ext cx="542207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>
                <a:latin typeface="+mj-lt"/>
                <a:ea typeface="PF Din Text Cond Pro" charset="0"/>
                <a:cs typeface="PF Din Text Cond Pro" charset="0"/>
              </a:rPr>
              <a:t>ОСНОВНЫЕ ПРЕИМУЩЕСТВА</a:t>
            </a:r>
          </a:p>
          <a:p>
            <a:pPr marL="285750" indent="-285750">
              <a:spcBef>
                <a:spcPts val="600"/>
              </a:spcBef>
              <a:buClr>
                <a:srgbClr val="005B9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anose="02020603050405020304" pitchFamily="18" charset="0"/>
              </a:rPr>
              <a:t>Автоматическая обработка данных об </a:t>
            </a:r>
            <a:r>
              <a:rPr lang="ru-RU" sz="1400" dirty="0" smtClean="0">
                <a:cs typeface="Times New Roman" panose="02020603050405020304" pitchFamily="18" charset="0"/>
              </a:rPr>
              <a:t> изменении топологии сети по данным ТМ и РВ диспетчера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5B9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anose="02020603050405020304" pitchFamily="18" charset="0"/>
              </a:rPr>
              <a:t>Подготовка данных для дистанционных сервисов без участия </a:t>
            </a:r>
            <a:r>
              <a:rPr lang="ru-RU" sz="1400" dirty="0" smtClean="0">
                <a:cs typeface="Times New Roman" panose="02020603050405020304" pitchFamily="18" charset="0"/>
              </a:rPr>
              <a:t>человека 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5B9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cs typeface="Times New Roman" panose="02020603050405020304" pitchFamily="18" charset="0"/>
              </a:rPr>
              <a:t>Сокращение </a:t>
            </a:r>
            <a:r>
              <a:rPr lang="ru-RU" sz="1400" dirty="0">
                <a:cs typeface="Times New Roman" panose="02020603050405020304" pitchFamily="18" charset="0"/>
              </a:rPr>
              <a:t>времени реакции на ТН и его ликвидацию</a:t>
            </a:r>
          </a:p>
          <a:p>
            <a:pPr marL="285750" indent="-285750">
              <a:spcBef>
                <a:spcPts val="600"/>
              </a:spcBef>
              <a:buClr>
                <a:srgbClr val="005B9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anose="02020603050405020304" pitchFamily="18" charset="0"/>
              </a:rPr>
              <a:t>Использование современных дистанционных сервисов для своевременного информирования потребителей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23992" y="5139769"/>
            <a:ext cx="604867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lnSpc>
                <a:spcPct val="125000"/>
              </a:lnSpc>
            </a:pPr>
            <a:r>
              <a:rPr lang="ru-RU" sz="1400" dirty="0" smtClean="0">
                <a:cs typeface="Times New Roman" panose="02020603050405020304" pitchFamily="18" charset="0"/>
              </a:rPr>
              <a:t>Автоматическая </a:t>
            </a:r>
            <a:r>
              <a:rPr lang="ru-RU" sz="1400" dirty="0">
                <a:cs typeface="Times New Roman" panose="02020603050405020304" pitchFamily="18" charset="0"/>
              </a:rPr>
              <a:t>регистрация  данных ТМ (сообщений потребителя) в </a:t>
            </a:r>
            <a:r>
              <a:rPr lang="ru-RU" sz="1400" dirty="0" smtClean="0">
                <a:cs typeface="Times New Roman" panose="02020603050405020304" pitchFamily="18" charset="0"/>
              </a:rPr>
              <a:t>системе</a:t>
            </a:r>
          </a:p>
          <a:p>
            <a:pPr marL="72000">
              <a:lnSpc>
                <a:spcPct val="125000"/>
              </a:lnSpc>
            </a:pPr>
            <a:endParaRPr lang="ru-RU" sz="1400" dirty="0">
              <a:cs typeface="Times New Roman" panose="02020603050405020304" pitchFamily="18" charset="0"/>
            </a:endParaRPr>
          </a:p>
          <a:p>
            <a:pPr marL="72000">
              <a:lnSpc>
                <a:spcPct val="125000"/>
              </a:lnSpc>
            </a:pPr>
            <a:r>
              <a:rPr lang="ru-RU" sz="1400" dirty="0" smtClean="0">
                <a:cs typeface="Times New Roman" panose="02020603050405020304" pitchFamily="18" charset="0"/>
              </a:rPr>
              <a:t>Трансляция </a:t>
            </a:r>
            <a:r>
              <a:rPr lang="ru-RU" sz="1400" dirty="0" smtClean="0">
                <a:cs typeface="Times New Roman" panose="02020603050405020304" pitchFamily="18" charset="0"/>
              </a:rPr>
              <a:t>данных о ТН во внешние </a:t>
            </a:r>
            <a:r>
              <a:rPr lang="ru-RU" sz="1400" dirty="0" smtClean="0">
                <a:cs typeface="Times New Roman" panose="02020603050405020304" pitchFamily="18" charset="0"/>
              </a:rPr>
              <a:t>системы</a:t>
            </a:r>
          </a:p>
          <a:p>
            <a:pPr marL="72000">
              <a:lnSpc>
                <a:spcPct val="125000"/>
              </a:lnSpc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pPr marL="72000">
              <a:lnSpc>
                <a:spcPct val="125000"/>
              </a:lnSpc>
            </a:pPr>
            <a:r>
              <a:rPr lang="ru-RU" sz="1400" dirty="0" smtClean="0">
                <a:cs typeface="Times New Roman" panose="02020603050405020304" pitchFamily="18" charset="0"/>
              </a:rPr>
              <a:t>Кросс-контурная обработка данных об отключениях, формирование ответа потребителю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5928101" y="5178608"/>
            <a:ext cx="204470" cy="235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5945274" y="5729808"/>
            <a:ext cx="204470" cy="235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5892142" y="6285190"/>
            <a:ext cx="204470" cy="235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0545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8"/>
          <a:stretch/>
        </p:blipFill>
        <p:spPr bwMode="auto">
          <a:xfrm>
            <a:off x="286801" y="1418292"/>
            <a:ext cx="8391065" cy="36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Номер слайда 1"/>
          <p:cNvSpPr txBox="1">
            <a:spLocks/>
          </p:cNvSpPr>
          <p:nvPr/>
        </p:nvSpPr>
        <p:spPr>
          <a:xfrm>
            <a:off x="9179906" y="644827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2AB4B6-EBED-4ACD-BFE5-67E8DADAA21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F Din Text Cond Pro Light" panose="02000000000000000000" pitchFamily="2" charset="0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PF Din Text Cond Pro Light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96944" y="404665"/>
            <a:ext cx="886684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endParaRPr lang="ru-RU" sz="2000" dirty="0">
              <a:solidFill>
                <a:prstClr val="black"/>
              </a:solidFill>
              <a:latin typeface="PFDinTextCondPro-Medium"/>
              <a:ea typeface="PFDinTextCondPro-Medium"/>
              <a:cs typeface="PFDinTextCondPro-Medium"/>
              <a:sym typeface="PFDinTextCondPro-Medium"/>
            </a:endParaRPr>
          </a:p>
        </p:txBody>
      </p:sp>
      <p:sp>
        <p:nvSpPr>
          <p:cNvPr id="87" name="Стрелка вправо 86"/>
          <p:cNvSpPr/>
          <p:nvPr/>
        </p:nvSpPr>
        <p:spPr bwMode="auto">
          <a:xfrm>
            <a:off x="6202463" y="1788564"/>
            <a:ext cx="576792" cy="16002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2438" indent="-4524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6800" y="1556792"/>
            <a:ext cx="3158497" cy="34891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6800" y="1124745"/>
            <a:ext cx="3227333" cy="46166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Контакт-центра «Светлая линия»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98030" y="1665156"/>
            <a:ext cx="1306553" cy="848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7904583" y="1690246"/>
            <a:ext cx="999399" cy="98319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600470" y="2616708"/>
            <a:ext cx="1304112" cy="553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4" idx="3"/>
          </p:cNvCxnSpPr>
          <p:nvPr/>
        </p:nvCxnSpPr>
        <p:spPr>
          <a:xfrm flipV="1">
            <a:off x="7904582" y="1690246"/>
            <a:ext cx="992815" cy="1202994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600470" y="3354350"/>
            <a:ext cx="1304112" cy="1730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7904582" y="1690246"/>
            <a:ext cx="992815" cy="2529522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960681" y="2780929"/>
            <a:ext cx="573748" cy="3048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47" idx="3"/>
            <a:endCxn id="32" idx="1"/>
          </p:cNvCxnSpPr>
          <p:nvPr/>
        </p:nvCxnSpPr>
        <p:spPr>
          <a:xfrm flipV="1">
            <a:off x="8534430" y="2148036"/>
            <a:ext cx="487929" cy="785298"/>
          </a:xfrm>
          <a:prstGeom prst="lin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8032399" y="1916832"/>
            <a:ext cx="573748" cy="3048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endCxn id="32" idx="1"/>
          </p:cNvCxnSpPr>
          <p:nvPr/>
        </p:nvCxnSpPr>
        <p:spPr>
          <a:xfrm>
            <a:off x="8606148" y="2069238"/>
            <a:ext cx="416211" cy="78799"/>
          </a:xfrm>
          <a:prstGeom prst="lin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893021" y="1340769"/>
            <a:ext cx="2940460" cy="46166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FDinTextCondPro-Light"/>
                <a:cs typeface="Times New Roman" pitchFamily="18" charset="0"/>
              </a:rPr>
              <a:t>Взаимодействие оператора </a:t>
            </a:r>
            <a:r>
              <a:rPr lang="ru-RU" sz="1200" dirty="0">
                <a:latin typeface="PFDinTextCondPro-Light"/>
                <a:cs typeface="Times New Roman" pitchFamily="18" charset="0"/>
              </a:rPr>
              <a:t>Контакт-центра «Светлая линия»</a:t>
            </a:r>
            <a:r>
              <a:rPr lang="ru-RU" sz="1200" dirty="0" smtClean="0">
                <a:latin typeface="PFDinTextCondPro-Light"/>
                <a:cs typeface="Times New Roman" pitchFamily="18" charset="0"/>
              </a:rPr>
              <a:t> </a:t>
            </a:r>
            <a:r>
              <a:rPr lang="ru-RU" sz="1200" dirty="0">
                <a:latin typeface="PFDinTextCondPro-Light"/>
                <a:cs typeface="Times New Roman" pitchFamily="18" charset="0"/>
              </a:rPr>
              <a:t>и </a:t>
            </a:r>
            <a:r>
              <a:rPr lang="ru-RU" sz="1200" dirty="0" smtClean="0">
                <a:latin typeface="PFDinTextCondPro-Light"/>
                <a:cs typeface="Times New Roman" pitchFamily="18" charset="0"/>
              </a:rPr>
              <a:t>диспетчера </a:t>
            </a:r>
            <a:r>
              <a:rPr lang="ru-RU" sz="1200" dirty="0">
                <a:latin typeface="PFDinTextCondPro-Light"/>
                <a:cs typeface="Times New Roman" pitchFamily="18" charset="0"/>
              </a:rPr>
              <a:t>РЭС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22359" y="1917204"/>
            <a:ext cx="2811122" cy="46166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Функционал </a:t>
            </a:r>
            <a:r>
              <a:rPr lang="ru-RU" sz="1200" dirty="0">
                <a:latin typeface="PF Din Text Cond Pro Light" panose="02000000000000000000" pitchFamily="2" charset="0"/>
                <a:cs typeface="Times New Roman" pitchFamily="18" charset="0"/>
              </a:rPr>
              <a:t>автоматического доведения </a:t>
            </a:r>
            <a:r>
              <a:rPr 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информации от </a:t>
            </a:r>
            <a:r>
              <a:rPr lang="ru-RU" sz="1200" dirty="0">
                <a:latin typeface="PF Din Text Cond Pro Light" panose="02000000000000000000" pitchFamily="2" charset="0"/>
                <a:cs typeface="Times New Roman" pitchFamily="18" charset="0"/>
              </a:rPr>
              <a:t>потребителя </a:t>
            </a:r>
            <a:r>
              <a:rPr 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диспетчеру РЭС</a:t>
            </a:r>
            <a:endParaRPr lang="ru-RU" sz="1200" dirty="0">
              <a:latin typeface="PFDinTextCondPro-Light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6802" y="5333118"/>
            <a:ext cx="8247628" cy="132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buClr>
                <a:srgbClr val="4F81BD"/>
              </a:buClr>
            </a:pPr>
            <a:r>
              <a:rPr lang="ru-RU" sz="1400" dirty="0" smtClean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Система позволяет:</a:t>
            </a:r>
          </a:p>
          <a:p>
            <a:pPr marL="285750" lvl="0" indent="-285750" algn="just">
              <a:lnSpc>
                <a:spcPct val="114000"/>
              </a:lnSpc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Автоматически определять район обслуживания с направлением информации диспетчеру соответствующего РЭС;</a:t>
            </a:r>
            <a:endParaRPr lang="ru-RU" sz="1400" dirty="0">
              <a:solidFill>
                <a:prstClr val="black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14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Информировать </a:t>
            </a:r>
            <a:r>
              <a:rPr lang="ru-RU" sz="1400" dirty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потребителей </a:t>
            </a:r>
            <a:r>
              <a:rPr lang="ru-RU" sz="1400" dirty="0" smtClean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об аварийных отключениях и </a:t>
            </a:r>
            <a:r>
              <a:rPr lang="ru-RU" sz="1400" dirty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проведении плановых работ заблаговременно посредством </a:t>
            </a:r>
            <a:r>
              <a:rPr lang="ru-RU" sz="1400" dirty="0" smtClean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СМС рассылки, </a:t>
            </a:r>
            <a:r>
              <a:rPr lang="ru-RU" sz="1400" dirty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электронной почты и </a:t>
            </a:r>
            <a:r>
              <a:rPr lang="ru-RU" sz="1400" dirty="0" err="1" smtClean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Push</a:t>
            </a:r>
            <a:r>
              <a:rPr lang="ru-RU" sz="1400" dirty="0" smtClean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-уведомлений </a:t>
            </a:r>
            <a:r>
              <a:rPr lang="ru-RU" sz="1400" dirty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через мобильное приложение «Россети Московский регион</a:t>
            </a:r>
            <a:r>
              <a:rPr lang="ru-RU" sz="1400" dirty="0" smtClean="0">
                <a:solidFill>
                  <a:prstClr val="black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».</a:t>
            </a:r>
            <a:endParaRPr lang="ru-RU" sz="1400" dirty="0">
              <a:solidFill>
                <a:prstClr val="black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" b="8142"/>
          <a:stretch/>
        </p:blipFill>
        <p:spPr bwMode="auto">
          <a:xfrm>
            <a:off x="9380951" y="2420889"/>
            <a:ext cx="1878781" cy="216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5024" b="10170"/>
          <a:stretch/>
        </p:blipFill>
        <p:spPr bwMode="auto">
          <a:xfrm>
            <a:off x="9022358" y="4695780"/>
            <a:ext cx="2598858" cy="211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"/>
          <p:cNvSpPr txBox="1"/>
          <p:nvPr/>
        </p:nvSpPr>
        <p:spPr>
          <a:xfrm>
            <a:off x="3548731" y="557065"/>
            <a:ext cx="886684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000" dirty="0" smtClean="0">
                <a:latin typeface="PF Din Text Cond Pro Medium" panose="02000500000000020004" pitchFamily="2" charset="0"/>
                <a:cs typeface="Times New Roman" pitchFamily="18" charset="0"/>
              </a:rPr>
              <a:t>АВТОМАТИЗАЦИЯ ОБРАБОТКИ ОБРАЩЕНИЙ ПОТРЕБИТЕЛЕЙ </a:t>
            </a:r>
            <a:endParaRPr lang="ru-RU" sz="2000" dirty="0">
              <a:solidFill>
                <a:prstClr val="black"/>
              </a:solidFill>
              <a:latin typeface="PFDinTextCondPro-Medium"/>
              <a:ea typeface="PFDinTextCondPro-Medium"/>
              <a:cs typeface="PFDinTextCondPro-Medium"/>
              <a:sym typeface="PFDinTextCond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03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396944" y="404665"/>
            <a:ext cx="886684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endParaRPr lang="ru-RU" sz="2000" dirty="0">
              <a:solidFill>
                <a:prstClr val="black"/>
              </a:solidFill>
              <a:latin typeface="PFDinTextCondPro-Medium"/>
              <a:ea typeface="PFDinTextCondPro-Medium"/>
              <a:cs typeface="PFDinTextCondPro-Medium"/>
              <a:sym typeface="PFDinTextCondPro-Medium"/>
            </a:endParaRPr>
          </a:p>
        </p:txBody>
      </p:sp>
      <p:sp>
        <p:nvSpPr>
          <p:cNvPr id="81" name="TextBox 4"/>
          <p:cNvSpPr txBox="1"/>
          <p:nvPr/>
        </p:nvSpPr>
        <p:spPr>
          <a:xfrm>
            <a:off x="3396944" y="404665"/>
            <a:ext cx="578296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000" dirty="0" smtClean="0">
                <a:latin typeface="PF Din Text Cond Pro Medium" panose="02000500000000020004" pitchFamily="2" charset="0"/>
                <a:cs typeface="Times New Roman" pitchFamily="18" charset="0"/>
              </a:rPr>
              <a:t>ПРОГНОЗИРОВАНИЕ ТЕХНОЛОГИЧЕСКОГО НАРУШЕНИЯ</a:t>
            </a:r>
            <a:endParaRPr lang="ru-RU" sz="2000" dirty="0">
              <a:solidFill>
                <a:prstClr val="black"/>
              </a:solidFill>
              <a:latin typeface="PFDinTextCondPro-Medium"/>
              <a:ea typeface="PFDinTextCondPro-Medium"/>
              <a:cs typeface="PFDinTextCondPro-Medium"/>
              <a:sym typeface="PFDinTextCondPro-Medium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96944" y="404665"/>
            <a:ext cx="886684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endParaRPr lang="ru-RU" sz="2000" dirty="0">
              <a:solidFill>
                <a:prstClr val="black"/>
              </a:solidFill>
              <a:latin typeface="PFDinTextCondPro-Medium"/>
              <a:ea typeface="PFDinTextCondPro-Medium"/>
              <a:cs typeface="PFDinTextCondPro-Medium"/>
              <a:sym typeface="PFDinTextCondPro-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675" y="1196752"/>
            <a:ext cx="111880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 smtClean="0">
                <a:latin typeface="PFDinTextCondPro-Light"/>
                <a:cs typeface="Times New Roman" pitchFamily="18" charset="0"/>
              </a:rPr>
              <a:t>Подсистемой </a:t>
            </a:r>
            <a:r>
              <a:rPr lang="en-US" sz="1400" dirty="0" smtClean="0">
                <a:latin typeface="PFDinTextCondPro-Light"/>
                <a:cs typeface="Times New Roman" pitchFamily="18" charset="0"/>
              </a:rPr>
              <a:t>q</a:t>
            </a:r>
            <a:r>
              <a:rPr lang="ru-RU" sz="1400" dirty="0" smtClean="0">
                <a:latin typeface="PFDinTextCondPro-Light"/>
                <a:cs typeface="Times New Roman" pitchFamily="18" charset="0"/>
              </a:rPr>
              <a:t>СКАСО при поступлении </a:t>
            </a:r>
            <a:r>
              <a:rPr lang="ru-RU" sz="1400" dirty="0">
                <a:latin typeface="PFDinTextCondPro-Light"/>
                <a:cs typeface="Times New Roman" pitchFamily="18" charset="0"/>
              </a:rPr>
              <a:t>в течении 30 </a:t>
            </a:r>
            <a:r>
              <a:rPr lang="ru-RU" sz="1400" dirty="0" smtClean="0">
                <a:latin typeface="PFDinTextCondPro-Light"/>
                <a:cs typeface="Times New Roman" pitchFamily="18" charset="0"/>
              </a:rPr>
              <a:t>минут 3-х и более жалоб потребителей в    КЦ «Светлая Линия» по смежным адресам, автоматически формируется сообщение о  </a:t>
            </a:r>
            <a:r>
              <a:rPr lang="ru-RU" sz="1400" dirty="0">
                <a:latin typeface="PFDinTextCondPro-Light"/>
                <a:cs typeface="Times New Roman" pitchFamily="18" charset="0"/>
              </a:rPr>
              <a:t>возможном отключении оборудования (с указанием наименования оборудования</a:t>
            </a:r>
            <a:r>
              <a:rPr lang="ru-RU" sz="1400" dirty="0" smtClean="0">
                <a:latin typeface="PFDinTextCondPro-Light"/>
                <a:cs typeface="Times New Roman" pitchFamily="18" charset="0"/>
              </a:rPr>
              <a:t>) и направляется в соответствующий диспетчерский центр </a:t>
            </a:r>
            <a:r>
              <a:rPr lang="ru-RU" sz="1400" dirty="0">
                <a:latin typeface="PFDinTextCondPro-Light"/>
                <a:cs typeface="Times New Roman" pitchFamily="18" charset="0"/>
              </a:rPr>
              <a:t>автоматически </a:t>
            </a:r>
            <a:endParaRPr lang="ru-RU" sz="1400" dirty="0" smtClean="0">
              <a:latin typeface="PFDinTextCondPro-Light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5" y="5157192"/>
            <a:ext cx="737266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7" y="1935417"/>
            <a:ext cx="7165124" cy="25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729288" y="4651970"/>
            <a:ext cx="59010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269" y="2106371"/>
            <a:ext cx="717185" cy="230179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7792042" y="5509055"/>
            <a:ext cx="592482" cy="286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98"/>
          <a:stretch/>
        </p:blipFill>
        <p:spPr bwMode="auto">
          <a:xfrm>
            <a:off x="8359938" y="4408161"/>
            <a:ext cx="2649345" cy="19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12955" r="5914" b="11245"/>
          <a:stretch/>
        </p:blipFill>
        <p:spPr bwMode="auto">
          <a:xfrm>
            <a:off x="8088283" y="1647384"/>
            <a:ext cx="3555418" cy="264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991544" y="2531746"/>
            <a:ext cx="8640960" cy="609398"/>
          </a:xfrm>
        </p:spPr>
        <p:txBody>
          <a:bodyPr/>
          <a:lstStyle/>
          <a:p>
            <a:pPr algn="ctr"/>
            <a:r>
              <a:rPr lang="ru-RU" sz="4400" dirty="0" smtClean="0">
                <a:sym typeface="PFDinTextCondPro-Medium"/>
              </a:rPr>
              <a:t>Спасибо за внимание!</a:t>
            </a:r>
            <a:endParaRPr lang="ru-RU" sz="44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/>
        </p:nvSpPr>
        <p:spPr>
          <a:xfrm>
            <a:off x="2063552" y="404664"/>
            <a:ext cx="828092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sz="1600" dirty="0" smtClean="0"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CIM </a:t>
            </a: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МОДЕЛЬ ОБЪЕКТОВ СЕТИ ПАО </a:t>
            </a:r>
            <a:r>
              <a:rPr lang="ru-RU" sz="1600" dirty="0"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«</a:t>
            </a: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РОССЕТИ МОСКОВСКИЙ РЕГИОН»</a:t>
            </a:r>
            <a:endParaRPr sz="1600" dirty="0">
              <a:latin typeface="+mj-lt"/>
              <a:ea typeface="PF Din Text Cond Pro" charset="0"/>
              <a:cs typeface="PF Din Text Cond Pro" charset="0"/>
              <a:sym typeface="PFDinTextCondPro-Medium"/>
            </a:endParaRPr>
          </a:p>
        </p:txBody>
      </p:sp>
      <p:sp>
        <p:nvSpPr>
          <p:cNvPr id="12" name="Прямоугольник 2"/>
          <p:cNvSpPr txBox="1"/>
          <p:nvPr/>
        </p:nvSpPr>
        <p:spPr>
          <a:xfrm>
            <a:off x="490859" y="1008256"/>
            <a:ext cx="11318379" cy="1052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533400" algn="just" defTabSz="910238">
              <a:lnSpc>
                <a:spcPct val="130000"/>
              </a:lnSpc>
              <a:spcBef>
                <a:spcPts val="6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en-US" sz="1600" dirty="0" smtClean="0">
                <a:sym typeface="PFDinTextCondPro-Light"/>
              </a:rPr>
              <a:t>CIM</a:t>
            </a:r>
            <a:r>
              <a:rPr lang="ru-RU" sz="1600" dirty="0" smtClean="0">
                <a:sym typeface="PFDinTextCondPro-Light"/>
              </a:rPr>
              <a:t> модель </a:t>
            </a:r>
            <a:r>
              <a:rPr lang="ru-RU" sz="1600" dirty="0">
                <a:sym typeface="PFDinTextCondPro-Light"/>
              </a:rPr>
              <a:t>сети ПАО «</a:t>
            </a:r>
            <a:r>
              <a:rPr lang="ru-RU" sz="1600" dirty="0" err="1">
                <a:sym typeface="PFDinTextCondPro-Light"/>
              </a:rPr>
              <a:t>Россети</a:t>
            </a:r>
            <a:r>
              <a:rPr lang="ru-RU" sz="1600" dirty="0">
                <a:sym typeface="PFDinTextCondPro-Light"/>
              </a:rPr>
              <a:t> Московский </a:t>
            </a:r>
            <a:r>
              <a:rPr lang="ru-RU" sz="1600" dirty="0" smtClean="0">
                <a:sym typeface="PFDinTextCondPro-Light"/>
              </a:rPr>
              <a:t>регион» выполнена </a:t>
            </a:r>
            <a:r>
              <a:rPr lang="ru-RU" sz="1600" dirty="0">
                <a:sym typeface="PFDinTextCondPro-Light"/>
              </a:rPr>
              <a:t>в рамках исполнения поручения </a:t>
            </a:r>
            <a:r>
              <a:rPr lang="ru-RU" sz="1600" dirty="0">
                <a:latin typeface="PFDinTextCondPro-Light"/>
                <a:ea typeface="PFDinTextCondPro-Light"/>
                <a:cs typeface="PFDinTextCondPro-Light"/>
                <a:sym typeface="PFDinTextCondPro-Light"/>
              </a:rPr>
              <a:t>Протокола совещания у Министра энергетики Российской Федерации А.В. </a:t>
            </a:r>
            <a:r>
              <a:rPr lang="ru-RU" sz="1600" dirty="0" err="1">
                <a:latin typeface="PFDinTextCondPro-Light"/>
                <a:ea typeface="PFDinTextCondPro-Light"/>
                <a:cs typeface="PFDinTextCondPro-Light"/>
                <a:sym typeface="PFDinTextCondPro-Light"/>
              </a:rPr>
              <a:t>Новака</a:t>
            </a:r>
            <a:r>
              <a:rPr lang="ru-RU" sz="1600" dirty="0">
                <a:latin typeface="PFDinTextCondPro-Light"/>
                <a:ea typeface="PFDinTextCondPro-Light"/>
                <a:cs typeface="PFDinTextCondPro-Light"/>
                <a:sym typeface="PFDinTextCondPro-Light"/>
              </a:rPr>
              <a:t> </a:t>
            </a:r>
            <a:r>
              <a:rPr lang="ru-RU" sz="1600" dirty="0" smtClean="0">
                <a:latin typeface="PFDinTextCondPro-Light"/>
                <a:ea typeface="PFDinTextCondPro-Light"/>
                <a:cs typeface="PFDinTextCondPro-Light"/>
                <a:sym typeface="PFDinTextCondPro-Light"/>
              </a:rPr>
              <a:t>«</a:t>
            </a:r>
            <a:r>
              <a:rPr lang="ru-RU" sz="1600" dirty="0">
                <a:latin typeface="PFDinTextCondPro-Light"/>
                <a:ea typeface="PFDinTextCondPro-Light"/>
                <a:cs typeface="PFDinTextCondPro-Light"/>
                <a:sym typeface="PFDinTextCondPro-Light"/>
              </a:rPr>
              <a:t>О подготовке субъектов электроэнергетики Приволжского федерального округа к прохождению осенне-зимнего периода 2018-2019 годов» №АН-431 от 29.08.2018 и концепции </a:t>
            </a:r>
            <a:r>
              <a:rPr lang="ru-RU" sz="1600" dirty="0">
                <a:sym typeface="PFDinTextCondPro-Light"/>
              </a:rPr>
              <a:t>«Цифровая трансформация 2030», одобренной Советом директоров ПАО «</a:t>
            </a:r>
            <a:r>
              <a:rPr lang="ru-RU" sz="1600" dirty="0" err="1">
                <a:sym typeface="PFDinTextCondPro-Light"/>
              </a:rPr>
              <a:t>Россети</a:t>
            </a:r>
            <a:r>
              <a:rPr lang="ru-RU" sz="1600" dirty="0" smtClean="0">
                <a:sym typeface="PFDinTextCondPro-Light"/>
              </a:rPr>
              <a:t>».</a:t>
            </a:r>
            <a:endParaRPr lang="ru-RU" sz="1600" dirty="0">
              <a:sym typeface="PFDinTextCondPro-Light"/>
            </a:endParaRPr>
          </a:p>
        </p:txBody>
      </p:sp>
      <p:sp>
        <p:nvSpPr>
          <p:cNvPr id="7" name="Прямоугольник 2"/>
          <p:cNvSpPr txBox="1"/>
          <p:nvPr/>
        </p:nvSpPr>
        <p:spPr>
          <a:xfrm>
            <a:off x="490859" y="1988840"/>
            <a:ext cx="8656872" cy="3585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442913" algn="just" defTabSz="910238">
              <a:lnSpc>
                <a:spcPct val="120000"/>
              </a:lnSpc>
              <a:spcBef>
                <a:spcPts val="6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 smtClean="0">
                <a:ea typeface="PF Din Text Cond Pro" charset="0"/>
                <a:cs typeface="PF Din Text Cond Pro" charset="0"/>
                <a:sym typeface="PFDinTextCondPro-Light"/>
              </a:rPr>
              <a:t>Создана  </a:t>
            </a: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единая модель электрической сети  объектов  6 </a:t>
            </a:r>
            <a:r>
              <a:rPr lang="ru-RU" sz="1600" dirty="0" err="1">
                <a:ea typeface="PF Din Text Cond Pro" charset="0"/>
                <a:cs typeface="PF Din Text Cond Pro" charset="0"/>
                <a:sym typeface="PFDinTextCondPro-Light"/>
              </a:rPr>
              <a:t>кВ</a:t>
            </a: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 и выше ПАО «</a:t>
            </a:r>
            <a:r>
              <a:rPr lang="ru-RU" sz="1600" dirty="0" err="1">
                <a:ea typeface="PF Din Text Cond Pro" charset="0"/>
                <a:cs typeface="PF Din Text Cond Pro" charset="0"/>
                <a:sym typeface="PFDinTextCondPro-Light"/>
              </a:rPr>
              <a:t>Россети</a:t>
            </a: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 Московский регион», обладающая сквозной связанностью.  Было смоделировано  более 71 тыс.  объектов (ПС, ТП, РП, ПП) и более  250 тыс. ЛЭП 6 </a:t>
            </a:r>
            <a:r>
              <a:rPr lang="ru-RU" sz="1600" dirty="0" err="1">
                <a:ea typeface="PF Din Text Cond Pro" charset="0"/>
                <a:cs typeface="PF Din Text Cond Pro" charset="0"/>
                <a:sym typeface="PFDinTextCondPro-Light"/>
              </a:rPr>
              <a:t>кВ</a:t>
            </a: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 и выше, с созданием схем электрических соединений объектов.</a:t>
            </a:r>
          </a:p>
          <a:p>
            <a:pPr indent="442913" algn="just" defTabSz="910238">
              <a:lnSpc>
                <a:spcPct val="120000"/>
              </a:lnSpc>
              <a:spcBef>
                <a:spcPts val="6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 smtClean="0">
                <a:ea typeface="PF Din Text Cond Pro" charset="0"/>
                <a:cs typeface="PF Din Text Cond Pro" charset="0"/>
                <a:sym typeface="PFDinTextCondPro-Light"/>
              </a:rPr>
              <a:t>Объекты и оборудование смоделированы   </a:t>
            </a: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в стандарте </a:t>
            </a:r>
            <a:r>
              <a:rPr lang="en-US" sz="1600" dirty="0">
                <a:ea typeface="PF Din Text Cond Pro" charset="0"/>
                <a:cs typeface="PF Din Text Cond Pro" charset="0"/>
                <a:sym typeface="PFDinTextCondPro-Light"/>
              </a:rPr>
              <a:t>CIM </a:t>
            </a:r>
            <a:r>
              <a:rPr lang="ru-RU" sz="1600" dirty="0" smtClean="0">
                <a:ea typeface="PF Din Text Cond Pro" charset="0"/>
                <a:cs typeface="PF Din Text Cond Pro" charset="0"/>
                <a:sym typeface="PFDinTextCondPro-Light"/>
              </a:rPr>
              <a:t>и содержат следующую информацию: </a:t>
            </a:r>
            <a:endParaRPr lang="ru-RU" sz="1600" dirty="0">
              <a:ea typeface="PF Din Text Cond Pro" charset="0"/>
              <a:cs typeface="PF Din Text Cond Pro" charset="0"/>
              <a:sym typeface="PFDinTextCondPro-Light"/>
            </a:endParaRPr>
          </a:p>
          <a:p>
            <a:pPr marL="285750" indent="-285750" algn="just" defTabSz="910238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 smtClean="0">
                <a:ea typeface="PF Din Text Cond Pro" charset="0"/>
                <a:cs typeface="PF Din Text Cond Pro" charset="0"/>
                <a:sym typeface="PFDinTextCondPro-Light"/>
              </a:rPr>
              <a:t>Глобальный уникальный идентификатор объекта информационной модели (</a:t>
            </a:r>
            <a:r>
              <a:rPr lang="en-US" sz="1600" dirty="0" err="1" smtClean="0">
                <a:ea typeface="PF Din Text Cond Pro" charset="0"/>
                <a:cs typeface="PF Din Text Cond Pro" charset="0"/>
                <a:sym typeface="PFDinTextCondPro-Light"/>
              </a:rPr>
              <a:t>mRID</a:t>
            </a:r>
            <a:r>
              <a:rPr lang="en-US" sz="1600" dirty="0" smtClean="0">
                <a:ea typeface="PF Din Text Cond Pro" charset="0"/>
                <a:cs typeface="PF Din Text Cond Pro" charset="0"/>
                <a:sym typeface="PFDinTextCondPro-Light"/>
              </a:rPr>
              <a:t>)</a:t>
            </a:r>
          </a:p>
          <a:p>
            <a:pPr marL="285750" indent="-285750" algn="just" defTabSz="910238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 smtClean="0">
                <a:ea typeface="PF Din Text Cond Pro" charset="0"/>
                <a:cs typeface="PF Din Text Cond Pro" charset="0"/>
                <a:sym typeface="PFDinTextCondPro-Light"/>
              </a:rPr>
              <a:t>Организация </a:t>
            </a:r>
            <a:r>
              <a:rPr lang="en-US" sz="1600" dirty="0" smtClean="0">
                <a:ea typeface="PF Din Text Cond Pro" charset="0"/>
                <a:cs typeface="PF Din Text Cond Pro" charset="0"/>
                <a:sym typeface="PFDinTextCondPro-Light"/>
              </a:rPr>
              <a:t>(</a:t>
            </a:r>
            <a:r>
              <a:rPr lang="en-US" sz="1600" dirty="0" err="1" smtClean="0">
                <a:ea typeface="PF Din Text Cond Pro" charset="0"/>
                <a:cs typeface="PF Din Text Cond Pro" charset="0"/>
                <a:sym typeface="PFDinTextCondPro-Light"/>
              </a:rPr>
              <a:t>Organisation</a:t>
            </a:r>
            <a:r>
              <a:rPr lang="en-US" sz="1600" dirty="0" smtClean="0">
                <a:ea typeface="PF Din Text Cond Pro" charset="0"/>
                <a:cs typeface="PF Din Text Cond Pro" charset="0"/>
                <a:sym typeface="PFDinTextCondPro-Light"/>
              </a:rPr>
              <a:t>)</a:t>
            </a:r>
            <a:endParaRPr lang="ru-RU" sz="1600" dirty="0" smtClean="0">
              <a:ea typeface="PF Din Text Cond Pro" charset="0"/>
              <a:cs typeface="PF Din Text Cond Pro" charset="0"/>
              <a:sym typeface="PFDinTextCondPro-Light"/>
            </a:endParaRPr>
          </a:p>
          <a:p>
            <a:pPr marL="285750" indent="-285750" algn="just" defTabSz="910238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 smtClean="0">
                <a:ea typeface="PF Din Text Cond Pro" charset="0"/>
                <a:cs typeface="PF Din Text Cond Pro" charset="0"/>
                <a:sym typeface="PFDinTextCondPro-Light"/>
              </a:rPr>
              <a:t>Диспетчерское наименование</a:t>
            </a:r>
            <a:r>
              <a:rPr lang="en-US" sz="1600" dirty="0" smtClean="0">
                <a:ea typeface="PF Din Text Cond Pro" charset="0"/>
                <a:cs typeface="PF Din Text Cond Pro" charset="0"/>
                <a:sym typeface="PFDinTextCondPro-Light"/>
              </a:rPr>
              <a:t>  (</a:t>
            </a:r>
            <a:r>
              <a:rPr lang="en-US" sz="1600" dirty="0" smtClean="0">
                <a:ea typeface="PF Din Text Cond Pro" charset="0"/>
                <a:cs typeface="PF Din Text Cond Pro" charset="0"/>
                <a:sym typeface="PFDinTextCondPro-Light"/>
              </a:rPr>
              <a:t>name)</a:t>
            </a:r>
            <a:endParaRPr lang="ru-RU" sz="1600" dirty="0">
              <a:ea typeface="PF Din Text Cond Pro" charset="0"/>
              <a:cs typeface="PF Din Text Cond Pro" charset="0"/>
              <a:sym typeface="PFDinTextCondPro-Light"/>
            </a:endParaRPr>
          </a:p>
          <a:p>
            <a:pPr marL="285750" indent="-285750" algn="just" defTabSz="910238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Код технического места из Системы управления производственными активами (СУПА)</a:t>
            </a:r>
          </a:p>
          <a:p>
            <a:pPr marL="285750" indent="-285750" algn="just" defTabSz="910238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 smtClean="0">
                <a:ea typeface="PF Din Text Cond Pro" charset="0"/>
                <a:cs typeface="PF Din Text Cond Pro" charset="0"/>
                <a:sym typeface="PFDinTextCondPro-Light"/>
              </a:rPr>
              <a:t>Стандартное н</a:t>
            </a:r>
            <a:r>
              <a:rPr lang="ru-RU" sz="1600" dirty="0" smtClean="0">
                <a:ea typeface="PF Din Text Cond Pro" charset="0"/>
                <a:cs typeface="PF Din Text Cond Pro" charset="0"/>
                <a:sym typeface="PFDinTextCondPro-Light"/>
              </a:rPr>
              <a:t>оминальное напряжение (</a:t>
            </a:r>
            <a:r>
              <a:rPr lang="en-US" sz="1600" dirty="0" err="1" smtClean="0">
                <a:ea typeface="PF Din Text Cond Pro" charset="0"/>
                <a:cs typeface="PF Din Text Cond Pro" charset="0"/>
                <a:sym typeface="PFDinTextCondPro-Light"/>
              </a:rPr>
              <a:t>BaseVoltage</a:t>
            </a:r>
            <a:r>
              <a:rPr lang="en-US" sz="1600" dirty="0" smtClean="0">
                <a:ea typeface="PF Din Text Cond Pro" charset="0"/>
                <a:cs typeface="PF Din Text Cond Pro" charset="0"/>
                <a:sym typeface="PFDinTextCondPro-Light"/>
              </a:rPr>
              <a:t>)</a:t>
            </a:r>
            <a:endParaRPr lang="ru-RU" sz="1600" dirty="0">
              <a:ea typeface="PF Din Text Cond Pro" charset="0"/>
              <a:cs typeface="PF Din Text Cond Pro" charset="0"/>
              <a:sym typeface="PFDinTextCondPro-Light"/>
            </a:endParaRPr>
          </a:p>
          <a:p>
            <a:pPr marL="285750" indent="-285750" algn="just" defTabSz="910238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Нормальное состояние (для коммутационных аппаратов)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733" y="1988840"/>
            <a:ext cx="1952272" cy="18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26" y="3861048"/>
            <a:ext cx="185261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Изображение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057352"/>
            <a:ext cx="540000" cy="54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39416" y="6165304"/>
            <a:ext cx="964907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0238">
              <a:lnSpc>
                <a:spcPct val="120000"/>
              </a:lnSpc>
              <a:spcBef>
                <a:spcPts val="6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 smtClean="0">
                <a:latin typeface="PF Din Text Cond Pro Light" panose="02000000000000000000" pitchFamily="2" charset="0"/>
                <a:cs typeface="Times New Roman" panose="02020603050405020304" pitchFamily="18" charset="0"/>
                <a:sym typeface="PFDinTextCondPro-Light"/>
              </a:rPr>
              <a:t>Выполняется наполнение </a:t>
            </a:r>
            <a:r>
              <a:rPr lang="ru-RU" sz="1600" dirty="0" smtClean="0">
                <a:latin typeface="PF Din Text Cond Pro Light" panose="02000000000000000000" pitchFamily="2" charset="0"/>
                <a:cs typeface="Times New Roman" panose="02020603050405020304" pitchFamily="18" charset="0"/>
                <a:sym typeface="PFDinTextCondPro-Light"/>
              </a:rPr>
              <a:t>модели информацией по оборудованию 110 </a:t>
            </a:r>
            <a:r>
              <a:rPr lang="ru-RU" sz="1600" dirty="0" err="1" smtClean="0">
                <a:latin typeface="PF Din Text Cond Pro Light" panose="02000000000000000000" pitchFamily="2" charset="0"/>
                <a:cs typeface="Times New Roman" panose="02020603050405020304" pitchFamily="18" charset="0"/>
                <a:sym typeface="PFDinTextCondPro-Light"/>
              </a:rPr>
              <a:t>кВ</a:t>
            </a:r>
            <a:r>
              <a:rPr lang="ru-RU" sz="1600" dirty="0" smtClean="0">
                <a:latin typeface="PF Din Text Cond Pro Light" panose="02000000000000000000" pitchFamily="2" charset="0"/>
                <a:cs typeface="Times New Roman" panose="02020603050405020304" pitchFamily="18" charset="0"/>
                <a:sym typeface="PFDinTextCondPro-Light"/>
              </a:rPr>
              <a:t> и выше в соответствии </a:t>
            </a:r>
            <a:r>
              <a:rPr lang="ru-RU" sz="1600" dirty="0">
                <a:latin typeface="PF Din Text Cond Pro Light" panose="02000000000000000000" pitchFamily="2" charset="0"/>
                <a:cs typeface="Times New Roman" panose="02020603050405020304" pitchFamily="18" charset="0"/>
                <a:sym typeface="PFDinTextCondPro-Light"/>
              </a:rPr>
              <a:t>со стандартом </a:t>
            </a:r>
            <a:r>
              <a:rPr lang="ru-RU" sz="1600" dirty="0">
                <a:latin typeface="PF Din Text Cond Pro Light" panose="02000000000000000000" pitchFamily="2" charset="0"/>
                <a:cs typeface="Times New Roman" panose="02020603050405020304" pitchFamily="18" charset="0"/>
                <a:sym typeface="PFDinTextCondPro-Light"/>
              </a:rPr>
              <a:t>ГОСТ Р </a:t>
            </a:r>
            <a:r>
              <a:rPr lang="ru-RU" sz="1600" dirty="0" smtClean="0">
                <a:latin typeface="PF Din Text Cond Pro Light" panose="02000000000000000000" pitchFamily="2" charset="0"/>
                <a:cs typeface="Times New Roman" panose="02020603050405020304" pitchFamily="18" charset="0"/>
                <a:sym typeface="PFDinTextCondPro-Light"/>
              </a:rPr>
              <a:t>58651.3</a:t>
            </a:r>
            <a:endParaRPr lang="ru-RU" sz="1600" dirty="0">
              <a:latin typeface="PF Din Text Cond Pro Light" panose="02000000000000000000" pitchFamily="2" charset="0"/>
              <a:cs typeface="Times New Roman" panose="02020603050405020304" pitchFamily="18" charset="0"/>
              <a:sym typeface="PFDinTextCon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79248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65" y="1048404"/>
            <a:ext cx="50387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19202" r="9792" b="4794"/>
          <a:stretch/>
        </p:blipFill>
        <p:spPr bwMode="auto">
          <a:xfrm>
            <a:off x="199642" y="1079870"/>
            <a:ext cx="5253635" cy="254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16482" r="25693" b="10347"/>
          <a:stretch/>
        </p:blipFill>
        <p:spPr bwMode="auto">
          <a:xfrm>
            <a:off x="199643" y="3707252"/>
            <a:ext cx="5253635" cy="30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 rot="10800000" flipV="1">
            <a:off x="3130138" y="3717153"/>
            <a:ext cx="2323140" cy="7151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ea typeface="PF Din Text Cond Pro" charset="0"/>
                <a:cs typeface="PF Din Text Cond Pro" charset="0"/>
              </a:rPr>
              <a:t>Топологическая модель подстанции в графической нотации</a:t>
            </a:r>
          </a:p>
        </p:txBody>
      </p:sp>
      <p:sp>
        <p:nvSpPr>
          <p:cNvPr id="5" name="CustomShape 4"/>
          <p:cNvSpPr/>
          <p:nvPr/>
        </p:nvSpPr>
        <p:spPr>
          <a:xfrm rot="10800000" flipV="1">
            <a:off x="3215589" y="1093636"/>
            <a:ext cx="2236530" cy="470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a typeface="PF Din Text Cond Pro" charset="0"/>
                <a:cs typeface="PF Din Text Cond Pro" charset="0"/>
              </a:rPr>
              <a:t>Иерархическая модель подстанции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21700" r="22688" b="8165"/>
          <a:stretch/>
        </p:blipFill>
        <p:spPr bwMode="auto">
          <a:xfrm>
            <a:off x="6336630" y="3707253"/>
            <a:ext cx="5040560" cy="3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4"/>
          <p:cNvSpPr/>
          <p:nvPr/>
        </p:nvSpPr>
        <p:spPr>
          <a:xfrm rot="10800000" flipV="1">
            <a:off x="9334463" y="3707253"/>
            <a:ext cx="2038083" cy="5138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ea typeface="PF Din Text Cond Pro" charset="0"/>
                <a:cs typeface="PF Din Text Cond Pro" charset="0"/>
              </a:rPr>
              <a:t>Модель дисплея электрической сети</a:t>
            </a:r>
          </a:p>
        </p:txBody>
      </p:sp>
      <p:sp>
        <p:nvSpPr>
          <p:cNvPr id="8" name="CustomShape 4"/>
          <p:cNvSpPr/>
          <p:nvPr/>
        </p:nvSpPr>
        <p:spPr>
          <a:xfrm rot="10800000" flipV="1">
            <a:off x="9500338" y="1048404"/>
            <a:ext cx="1872208" cy="5489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a typeface="PF Din Text Cond Pro" charset="0"/>
                <a:cs typeface="PF Din Text Cond Pro" charset="0"/>
              </a:rPr>
              <a:t>Базовая модель дисплея сети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967384" y="404663"/>
            <a:ext cx="684076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000" dirty="0" smtClean="0">
                <a:latin typeface="PF Din Text Cond Pro Medium" panose="02000500000000020004" pitchFamily="2" charset="0"/>
                <a:ea typeface="PFDinTextCondPro-Medium"/>
                <a:cs typeface="PFDinTextCondPro-Medium"/>
              </a:rPr>
              <a:t>Представление объектов в системе</a:t>
            </a:r>
            <a:endParaRPr sz="1600" dirty="0">
              <a:latin typeface="PF Din Text Cond Pro Mediu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2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23522"/>
              </p:ext>
            </p:extLst>
          </p:nvPr>
        </p:nvGraphicFramePr>
        <p:xfrm>
          <a:off x="407368" y="1822689"/>
          <a:ext cx="11257854" cy="4176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7094"/>
                <a:gridCol w="2952328"/>
                <a:gridCol w="3888432"/>
              </a:tblGrid>
              <a:tr h="4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Наименование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типа данных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Атрибут/Класс </a:t>
                      </a:r>
                    </a:p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по CIM IEC 61968 и/или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PFDinTextCondPro-Light"/>
                        </a:rPr>
                        <a:t>ГОСТ Р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PFDinTextCondPro-Light"/>
                        </a:rPr>
                        <a:t> 58651.2-2019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Пример данных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8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Идентификатор точки поставки (внешняя система)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PF Din Text Cond Pro" charset="0"/>
                          <a:cs typeface="PF Din Text Cond Pro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8816541684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Идентификатор  организационных структур 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QuaSy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 СППР: q3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PF Din Text Cond Pro" charset="0"/>
                          <a:cs typeface="PF Din Text Cond Pro" charset="0"/>
                        </a:rPr>
                        <a:t>-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2451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Наименование точки поставки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Name/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UsagePoint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Примеров А. В.(60685468498)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Фаза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phaseCode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/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UsagePoint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ABC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Класс напряжения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nominalServiceVoltage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/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UsagePoint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10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Номинальная мощность, кВт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N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ominalServiceVoltage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/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UsagePoint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15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Адрес объекта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mainAddress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/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Location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г.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Москва, ул. Васильки, д.15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корп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 1, кв. №123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Уникальный номер адреса объекта адресации в ГАР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ca36e1bf-8a4e-4230-8ae9-ea3b2feb3903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Категория надёжности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Код ТМ оборудования/объекта в СУПА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TP010-0034626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Номер договора с потребителем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CustomerAgreement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/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Agreement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2451-60685468498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Номер прибора учёта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S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erialNumber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 (CIM IEC 61968)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09007995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Наименование потребителя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N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ame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 (CIM IEC 61968)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Примеров А. В.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Телефон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U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tcNumber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 (CIM IEC 61968)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 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Категория потребителя (ЮЛ/ФЛ)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PFDinTextCondPro-Ligh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PF Din Text Cond Pro" charset="0"/>
                          <a:cs typeface="PF Din Text Cond Pro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PF Din Text Cond Pro" charset="0"/>
                        <a:cs typeface="PF Din Text Cond Pro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PFDinTextCondPro-Light"/>
                          <a:ea typeface="PF Din Text Cond Pro" charset="0"/>
                          <a:cs typeface="PF Din Text Cond Pro" charset="0"/>
                        </a:rPr>
                        <a:t>FIS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 txBox="1"/>
          <p:nvPr/>
        </p:nvSpPr>
        <p:spPr>
          <a:xfrm>
            <a:off x="479376" y="1196752"/>
            <a:ext cx="871296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442913" algn="just" defTabSz="910238">
              <a:spcBef>
                <a:spcPts val="6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400" dirty="0">
                <a:ea typeface="PF Din Text Cond Pro" charset="0"/>
                <a:cs typeface="PF Din Text Cond Pro" charset="0"/>
                <a:sym typeface="PFDinTextCondPro-Light"/>
              </a:rPr>
              <a:t>Описание точек поставки выполнено </a:t>
            </a:r>
            <a:r>
              <a:rPr lang="ru-RU" sz="1400" dirty="0" smtClean="0">
                <a:ea typeface="PF Din Text Cond Pro" charset="0"/>
                <a:cs typeface="PF Din Text Cond Pro" charset="0"/>
                <a:sym typeface="PFDinTextCondPro-Light"/>
              </a:rPr>
              <a:t>с использованием </a:t>
            </a:r>
            <a:r>
              <a:rPr lang="ru-RU" sz="1400" dirty="0" smtClean="0">
                <a:ea typeface="PF Din Text Cond Pro" charset="0"/>
                <a:cs typeface="PF Din Text Cond Pro" charset="0"/>
                <a:sym typeface="PFDinTextCondPro-Light"/>
              </a:rPr>
              <a:t>базисного профиля </a:t>
            </a:r>
            <a:r>
              <a:rPr lang="ru-RU" sz="1400" dirty="0">
                <a:ea typeface="PF Din Text Cond Pro" charset="0"/>
                <a:cs typeface="PF Din Text Cond Pro" charset="0"/>
                <a:sym typeface="PFDinTextCondPro-Light"/>
              </a:rPr>
              <a:t>учёта электроэнергии </a:t>
            </a:r>
            <a:r>
              <a:rPr lang="ru-RU" sz="1400" dirty="0" smtClean="0">
                <a:ea typeface="PF Din Text Cond Pro" charset="0"/>
                <a:cs typeface="PF Din Text Cond Pro" charset="0"/>
                <a:sym typeface="PFDinTextCondPro-Light"/>
              </a:rPr>
              <a:t> ГОСТ </a:t>
            </a:r>
            <a:r>
              <a:rPr lang="ru-RU" sz="1400" dirty="0">
                <a:ea typeface="PF Din Text Cond Pro" charset="0"/>
                <a:cs typeface="PF Din Text Cond Pro" charset="0"/>
                <a:sym typeface="PFDinTextCondPro-Light"/>
              </a:rPr>
              <a:t>Р</a:t>
            </a:r>
            <a:r>
              <a:rPr lang="en-US" sz="1400" dirty="0">
                <a:ea typeface="PF Din Text Cond Pro" charset="0"/>
                <a:cs typeface="PF Din Text Cond Pro" charset="0"/>
                <a:sym typeface="PFDinTextCondPro-Light"/>
              </a:rPr>
              <a:t> </a:t>
            </a:r>
            <a:r>
              <a:rPr lang="en-US" sz="1400" dirty="0" smtClean="0">
                <a:ea typeface="PF Din Text Cond Pro" charset="0"/>
                <a:cs typeface="PF Din Text Cond Pro" charset="0"/>
                <a:sym typeface="PFDinTextCondPro-Light"/>
              </a:rPr>
              <a:t>58651.2</a:t>
            </a:r>
            <a:r>
              <a:rPr lang="ru-RU" sz="1400" dirty="0" smtClean="0">
                <a:ea typeface="PF Din Text Cond Pro" charset="0"/>
                <a:cs typeface="PF Din Text Cond Pro" charset="0"/>
                <a:sym typeface="PFDinTextCondPro-Light"/>
              </a:rPr>
              <a:t> и </a:t>
            </a:r>
            <a:r>
              <a:rPr lang="ru-RU" sz="1400" dirty="0" smtClean="0">
                <a:ea typeface="PF Din Text Cond Pro" charset="0"/>
                <a:cs typeface="PF Din Text Cond Pro" charset="0"/>
                <a:sym typeface="PFDinTextCondPro-Light"/>
              </a:rPr>
              <a:t>международного стандарта  </a:t>
            </a:r>
            <a:r>
              <a:rPr lang="en-US" sz="1400" dirty="0">
                <a:ea typeface="PF Din Text Cond Pro" charset="0"/>
                <a:cs typeface="PF Din Text Cond Pro" charset="0"/>
                <a:sym typeface="PFDinTextCondPro-Light"/>
              </a:rPr>
              <a:t>CIM (IEC </a:t>
            </a:r>
            <a:r>
              <a:rPr lang="en-US" sz="1400" dirty="0" smtClean="0">
                <a:ea typeface="PF Din Text Cond Pro" charset="0"/>
                <a:cs typeface="PF Din Text Cond Pro" charset="0"/>
                <a:sym typeface="PFDinTextCondPro-Light"/>
              </a:rPr>
              <a:t>61970/61968)</a:t>
            </a:r>
            <a:endParaRPr lang="ru-RU" sz="1400" dirty="0">
              <a:ea typeface="PF Din Text Cond Pro" charset="0"/>
              <a:cs typeface="PF Din Text Cond Pro" charset="0"/>
              <a:sym typeface="PFDinTextCondPro-Ligh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293330" y="332656"/>
            <a:ext cx="8568952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ОПИСАНЕ ТОЧЕК ПОСТАВКИ В </a:t>
            </a:r>
            <a:r>
              <a:rPr lang="en-US" sz="1600" dirty="0" smtClean="0">
                <a:latin typeface="+mj-lt"/>
                <a:ea typeface="PF Din Text Cond Pro" charset="0"/>
                <a:cs typeface="PF Din Text Cond Pro" charset="0"/>
              </a:rPr>
              <a:t>CIM</a:t>
            </a: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-МОДЕЛИ </a:t>
            </a:r>
            <a:endParaRPr lang="ru-RU" sz="1600" dirty="0">
              <a:latin typeface="+mj-lt"/>
              <a:ea typeface="PF Din Text Cond Pro" charset="0"/>
              <a:cs typeface="PF Din Text Cond Pro" charset="0"/>
            </a:endParaRPr>
          </a:p>
          <a:p>
            <a:pPr algn="ctr"/>
            <a:r>
              <a:rPr lang="ru-RU" sz="1600" dirty="0">
                <a:latin typeface="+mj-lt"/>
                <a:ea typeface="PF Din Text Cond Pro" charset="0"/>
                <a:cs typeface="PF Din Text Cond Pro" charset="0"/>
              </a:rPr>
              <a:t>ПАО «</a:t>
            </a: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РОССЕТИ МОСКОВСКИЙ РЕГИОН»</a:t>
            </a:r>
            <a:endParaRPr lang="ru-RU" sz="1600" dirty="0">
              <a:latin typeface="+mj-lt"/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6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"/>
          <p:cNvSpPr txBox="1">
            <a:spLocks/>
          </p:cNvSpPr>
          <p:nvPr/>
        </p:nvSpPr>
        <p:spPr>
          <a:xfrm>
            <a:off x="8315888" y="1615440"/>
            <a:ext cx="3612760" cy="50539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/>
          </a:p>
          <a:p>
            <a:endParaRPr lang="ru-RU" sz="1500" dirty="0"/>
          </a:p>
          <a:p>
            <a:endParaRPr lang="ru-RU" sz="1500" dirty="0" smtClean="0">
              <a:latin typeface="PFDinTextCondPro-Light"/>
              <a:ea typeface="+mn-ea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PFDinTextCondPro-Light"/>
                <a:ea typeface="+mn-ea"/>
                <a:cs typeface="Times New Roman" panose="02020603050405020304" pitchFamily="18" charset="0"/>
              </a:rPr>
              <a:t> </a:t>
            </a:r>
            <a:endParaRPr lang="ru-RU" sz="1500" dirty="0">
              <a:latin typeface="PFDinTextCondPro-Ligh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772869" y="6356353"/>
            <a:ext cx="285628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2AB4B6-EBED-4ACD-BFE5-67E8DADAA21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1"/>
          <p:cNvSpPr txBox="1"/>
          <p:nvPr/>
        </p:nvSpPr>
        <p:spPr>
          <a:xfrm>
            <a:off x="7704782" y="933979"/>
            <a:ext cx="164544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rPr lang="ru-RU" dirty="0" smtClean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Алгоритм привязки</a:t>
            </a:r>
            <a:endParaRPr lang="ru-RU" dirty="0">
              <a:latin typeface="PF Din Text Cond Pro Medium" panose="02000500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589045" y="1844825"/>
            <a:ext cx="3402886" cy="1209372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Найдено оборудование с КТМ, соответствующем КТМ точки поставки</a:t>
            </a: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8506413" y="1944289"/>
            <a:ext cx="3224665" cy="100811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Найден ОЭЭ с КТМ, соответствующим  КТМ точки поставки</a:t>
            </a: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8621117" y="3146436"/>
            <a:ext cx="2995258" cy="1081311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На ОЭЭ  имеется оборудование 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с </a:t>
            </a:r>
            <a:r>
              <a:rPr lang="en-US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= </a:t>
            </a:r>
            <a:r>
              <a:rPr 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точ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. пост</a:t>
            </a:r>
          </a:p>
        </p:txBody>
      </p:sp>
      <p:sp>
        <p:nvSpPr>
          <p:cNvPr id="9" name="Блок-схема: данные 8"/>
          <p:cNvSpPr/>
          <p:nvPr/>
        </p:nvSpPr>
        <p:spPr>
          <a:xfrm>
            <a:off x="5222944" y="1015867"/>
            <a:ext cx="2135088" cy="612648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Исходные данные по точке поставки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4850328" y="3311512"/>
            <a:ext cx="2880320" cy="922885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en-US" sz="1300" dirty="0">
                <a:solidFill>
                  <a:schemeClr val="tx1"/>
                </a:solidFill>
                <a:cs typeface="Times New Roman" panose="02020603050405020304" pitchFamily="18" charset="0"/>
              </a:rPr>
              <a:t>U </a:t>
            </a: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оборудования  равно </a:t>
            </a:r>
            <a:r>
              <a:rPr lang="en-US" sz="1300" dirty="0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 точки поставки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865892" y="4418871"/>
            <a:ext cx="2818113" cy="651364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записи о точке поставки с указанием оборудования присоединения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763272" y="5157192"/>
            <a:ext cx="2770237" cy="612648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записи о точке поставки без указания  оборудования присоединения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8712257" y="4431995"/>
            <a:ext cx="2812975" cy="612648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Привязка точки поставки к оборудованию из перечня доступных</a:t>
            </a:r>
          </a:p>
        </p:txBody>
      </p:sp>
      <p:cxnSp>
        <p:nvCxnSpPr>
          <p:cNvPr id="14" name="Прямая со стрелкой 13"/>
          <p:cNvCxnSpPr>
            <a:stCxn id="6" idx="3"/>
            <a:endCxn id="7" idx="1"/>
          </p:cNvCxnSpPr>
          <p:nvPr/>
        </p:nvCxnSpPr>
        <p:spPr>
          <a:xfrm flipV="1">
            <a:off x="7991931" y="2448346"/>
            <a:ext cx="514482" cy="11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данные 17"/>
          <p:cNvSpPr/>
          <p:nvPr/>
        </p:nvSpPr>
        <p:spPr>
          <a:xfrm>
            <a:off x="6577805" y="6114336"/>
            <a:ext cx="3312369" cy="555024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72000" tIns="36000" rIns="36000" bIns="36000" numCol="1" spcCol="144000" rtlCol="0" anchor="ctr">
            <a:noAutofit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150000"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База точек поставки   </a:t>
            </a:r>
          </a:p>
        </p:txBody>
      </p:sp>
      <p:cxnSp>
        <p:nvCxnSpPr>
          <p:cNvPr id="24" name="Прямая со стрелкой 23"/>
          <p:cNvCxnSpPr>
            <a:stCxn id="9" idx="4"/>
            <a:endCxn id="6" idx="0"/>
          </p:cNvCxnSpPr>
          <p:nvPr/>
        </p:nvCxnSpPr>
        <p:spPr>
          <a:xfrm>
            <a:off x="6290488" y="1628515"/>
            <a:ext cx="0" cy="216310"/>
          </a:xfrm>
          <a:prstGeom prst="straightConnector1">
            <a:avLst/>
          </a:prstGeom>
          <a:ln w="25400">
            <a:solidFill>
              <a:srgbClr val="0C5B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10" idx="0"/>
          </p:cNvCxnSpPr>
          <p:nvPr/>
        </p:nvCxnSpPr>
        <p:spPr>
          <a:xfrm>
            <a:off x="6290488" y="3054197"/>
            <a:ext cx="0" cy="257315"/>
          </a:xfrm>
          <a:prstGeom prst="straightConnector1">
            <a:avLst/>
          </a:prstGeom>
          <a:ln w="25400">
            <a:solidFill>
              <a:srgbClr val="0C5B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  <a:endCxn id="11" idx="0"/>
          </p:cNvCxnSpPr>
          <p:nvPr/>
        </p:nvCxnSpPr>
        <p:spPr>
          <a:xfrm flipH="1">
            <a:off x="6274949" y="4234397"/>
            <a:ext cx="15539" cy="184474"/>
          </a:xfrm>
          <a:prstGeom prst="straightConnector1">
            <a:avLst/>
          </a:prstGeom>
          <a:ln w="25400">
            <a:solidFill>
              <a:srgbClr val="0C5B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8" idx="0"/>
          </p:cNvCxnSpPr>
          <p:nvPr/>
        </p:nvCxnSpPr>
        <p:spPr>
          <a:xfrm>
            <a:off x="10118746" y="2952402"/>
            <a:ext cx="0" cy="194034"/>
          </a:xfrm>
          <a:prstGeom prst="straightConnector1">
            <a:avLst/>
          </a:prstGeom>
          <a:ln w="25400">
            <a:solidFill>
              <a:srgbClr val="0C5B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13" idx="0"/>
          </p:cNvCxnSpPr>
          <p:nvPr/>
        </p:nvCxnSpPr>
        <p:spPr>
          <a:xfrm flipH="1">
            <a:off x="10118745" y="4227747"/>
            <a:ext cx="1" cy="204248"/>
          </a:xfrm>
          <a:prstGeom prst="straightConnector1">
            <a:avLst/>
          </a:prstGeom>
          <a:ln w="25400">
            <a:solidFill>
              <a:srgbClr val="0C5B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1" idx="2"/>
            <a:endCxn id="18" idx="1"/>
          </p:cNvCxnSpPr>
          <p:nvPr/>
        </p:nvCxnSpPr>
        <p:spPr>
          <a:xfrm rot="16200000" flipH="1">
            <a:off x="6732419" y="4612764"/>
            <a:ext cx="1044101" cy="1959041"/>
          </a:xfrm>
          <a:prstGeom prst="bentConnector3">
            <a:avLst>
              <a:gd name="adj1" fmla="val 83294"/>
            </a:avLst>
          </a:prstGeom>
          <a:ln w="25400">
            <a:solidFill>
              <a:srgbClr val="0C5B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7" idx="3"/>
            <a:endCxn id="12" idx="3"/>
          </p:cNvCxnSpPr>
          <p:nvPr/>
        </p:nvCxnSpPr>
        <p:spPr>
          <a:xfrm flipH="1">
            <a:off x="11533509" y="2448346"/>
            <a:ext cx="197569" cy="3015170"/>
          </a:xfrm>
          <a:prstGeom prst="bentConnector3">
            <a:avLst>
              <a:gd name="adj1" fmla="val -96422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0" idx="3"/>
            <a:endCxn id="12" idx="1"/>
          </p:cNvCxnSpPr>
          <p:nvPr/>
        </p:nvCxnSpPr>
        <p:spPr>
          <a:xfrm>
            <a:off x="7730648" y="3772955"/>
            <a:ext cx="1032624" cy="169056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1"/>
            <a:endCxn id="11" idx="3"/>
          </p:cNvCxnSpPr>
          <p:nvPr/>
        </p:nvCxnSpPr>
        <p:spPr>
          <a:xfrm flipH="1">
            <a:off x="7684005" y="4738319"/>
            <a:ext cx="1028252" cy="6234"/>
          </a:xfrm>
          <a:prstGeom prst="straightConnector1">
            <a:avLst/>
          </a:prstGeom>
          <a:ln w="25400">
            <a:solidFill>
              <a:srgbClr val="0C5B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3"/>
          </p:cNvCxnSpPr>
          <p:nvPr/>
        </p:nvCxnSpPr>
        <p:spPr>
          <a:xfrm>
            <a:off x="11616375" y="3687092"/>
            <a:ext cx="3171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2" idx="2"/>
            <a:endCxn id="18" idx="1"/>
          </p:cNvCxnSpPr>
          <p:nvPr/>
        </p:nvCxnSpPr>
        <p:spPr>
          <a:xfrm rot="5400000">
            <a:off x="9018943" y="4984888"/>
            <a:ext cx="344496" cy="1914401"/>
          </a:xfrm>
          <a:prstGeom prst="bentConnector3">
            <a:avLst>
              <a:gd name="adj1" fmla="val 47806"/>
            </a:avLst>
          </a:prstGeom>
          <a:ln w="25400">
            <a:solidFill>
              <a:srgbClr val="0C5B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4"/>
          <p:cNvSpPr txBox="1"/>
          <p:nvPr/>
        </p:nvSpPr>
        <p:spPr>
          <a:xfrm>
            <a:off x="2203751" y="332656"/>
            <a:ext cx="856895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ru-RU" sz="1600" dirty="0">
                <a:latin typeface="+mj-lt"/>
                <a:ea typeface="PF Din Text Cond Pro" charset="0"/>
                <a:cs typeface="PF Din Text Cond Pro" charset="0"/>
              </a:rPr>
              <a:t>ПРИВЯЗКА ТОЧЕК ПОСТАВКИ К ОБЪЕКТАМ </a:t>
            </a:r>
            <a:r>
              <a:rPr lang="en-US" sz="1600" dirty="0" smtClean="0">
                <a:latin typeface="+mj-lt"/>
              </a:rPr>
              <a:t>CIM</a:t>
            </a:r>
            <a:r>
              <a:rPr lang="en-US" sz="1600" dirty="0" smtClean="0">
                <a:latin typeface="+mj-lt"/>
                <a:ea typeface="PF Din Text Cond Pro" charset="0"/>
                <a:cs typeface="PF Din Text Cond Pro" charset="0"/>
              </a:rPr>
              <a:t>-</a:t>
            </a:r>
            <a:r>
              <a:rPr lang="ru-RU" sz="1600" dirty="0">
                <a:latin typeface="+mj-lt"/>
                <a:ea typeface="PF Din Text Cond Pro" charset="0"/>
                <a:cs typeface="PF Din Text Cond Pro" charset="0"/>
              </a:rPr>
              <a:t>МОДЕЛИ СЕТИ</a:t>
            </a:r>
          </a:p>
        </p:txBody>
      </p:sp>
      <p:sp>
        <p:nvSpPr>
          <p:cNvPr id="198" name="Объект 14"/>
          <p:cNvSpPr txBox="1">
            <a:spLocks/>
          </p:cNvSpPr>
          <p:nvPr/>
        </p:nvSpPr>
        <p:spPr>
          <a:xfrm>
            <a:off x="407368" y="1354007"/>
            <a:ext cx="3960440" cy="4837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24000" algn="just">
              <a:spcBef>
                <a:spcPts val="6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Реализованный в системе алгоритм позволяет путём сопоставления кода ТМ СУПА и напряжения точки поставки с  данными по объектам и оборудованию в </a:t>
            </a:r>
            <a:r>
              <a:rPr lang="en-US" dirty="0"/>
              <a:t>CIM</a:t>
            </a:r>
            <a:r>
              <a:rPr lang="ru-RU" dirty="0"/>
              <a:t>-модели выполнить автоматическую привязку к оборудованию соответствующего класса напряжения требуемой ТП.</a:t>
            </a:r>
          </a:p>
          <a:p>
            <a:pPr indent="324000" algn="just">
              <a:spcBef>
                <a:spcPts val="6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Привязка точки поставки  доступна только к оборудованию из списка оборудования  доступного для привязки: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участок линии переменного тока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секция шин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нагрузка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линейный ввод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предохранитель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выключатель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dirty="0"/>
              <a:t>разъединитель/отделитель</a:t>
            </a:r>
          </a:p>
        </p:txBody>
      </p:sp>
    </p:spTree>
    <p:extLst>
      <p:ext uri="{BB962C8B-B14F-4D97-AF65-F5344CB8AC3E}">
        <p14:creationId xmlns:p14="http://schemas.microsoft.com/office/powerpoint/2010/main" val="36019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293330" y="404664"/>
            <a:ext cx="856895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ТОЧКИ ПОСТАВКИ В </a:t>
            </a:r>
            <a:r>
              <a:rPr lang="en-US" sz="1600" dirty="0" smtClean="0">
                <a:latin typeface="+mj-lt"/>
                <a:ea typeface="PF Din Text Cond Pro" charset="0"/>
                <a:cs typeface="PF Din Text Cond Pro" charset="0"/>
              </a:rPr>
              <a:t>CIM</a:t>
            </a: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-МОДЕЛИ ПАО «РОССЕТИ МОСКОВСКИЙ РЕГИОН»</a:t>
            </a:r>
            <a:endParaRPr lang="ru-RU" sz="1600" dirty="0"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3" name="Прямоугольник 2"/>
          <p:cNvSpPr txBox="1"/>
          <p:nvPr/>
        </p:nvSpPr>
        <p:spPr>
          <a:xfrm>
            <a:off x="191343" y="1372913"/>
            <a:ext cx="1047986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80975" lvl="2">
              <a:spcBef>
                <a:spcPts val="400"/>
              </a:spcBef>
              <a:buClr>
                <a:srgbClr val="0070C0"/>
              </a:buClr>
              <a:buSzPct val="9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В </a:t>
            </a:r>
            <a:r>
              <a:rPr lang="en-US" sz="1600" dirty="0">
                <a:ea typeface="PF Din Text Cond Pro" charset="0"/>
                <a:cs typeface="PF Din Text Cond Pro" charset="0"/>
                <a:sym typeface="PFDinTextCondPro-Light"/>
              </a:rPr>
              <a:t>CIM</a:t>
            </a:r>
            <a:r>
              <a:rPr lang="ru-RU" sz="1600" dirty="0">
                <a:ea typeface="PF Din Text Cond Pro" charset="0"/>
                <a:cs typeface="PF Din Text Cond Pro" charset="0"/>
                <a:sym typeface="PFDinTextCondPro-Light"/>
              </a:rPr>
              <a:t>-модели по состоянию на 14.01.2022 внесено и привязано к оборудованию 3 552 260 точки поставки.</a:t>
            </a:r>
          </a:p>
        </p:txBody>
      </p:sp>
      <p:sp>
        <p:nvSpPr>
          <p:cNvPr id="5" name="Прямоугольник 2"/>
          <p:cNvSpPr txBox="1"/>
          <p:nvPr/>
        </p:nvSpPr>
        <p:spPr>
          <a:xfrm>
            <a:off x="-168696" y="2009428"/>
            <a:ext cx="7809419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442913" defTabSz="910238">
              <a:lnSpc>
                <a:spcPct val="120000"/>
              </a:lnSpc>
              <a:spcBef>
                <a:spcPts val="600"/>
              </a:spcBef>
              <a:buSzPct val="100000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  <a:sym typeface="PFDinTextCondPro-Light"/>
              </a:rPr>
              <a:t> Отображение </a:t>
            </a:r>
            <a:r>
              <a:rPr lang="ru-RU" sz="1600" dirty="0">
                <a:latin typeface="+mj-lt"/>
                <a:ea typeface="PF Din Text Cond Pro" charset="0"/>
                <a:cs typeface="PF Din Text Cond Pro" charset="0"/>
                <a:sym typeface="PFDinTextCondPro-Light"/>
              </a:rPr>
              <a:t>перечня точек </a:t>
            </a: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  <a:sym typeface="PFDinTextCondPro-Light"/>
              </a:rPr>
              <a:t>поставки</a:t>
            </a:r>
            <a:endParaRPr lang="ru-RU" sz="1600" dirty="0">
              <a:latin typeface="+mj-lt"/>
              <a:ea typeface="PF Din Text Cond Pro" charset="0"/>
              <a:cs typeface="PF Din Text Cond Pro" charset="0"/>
              <a:sym typeface="PFDinTextCondPro-Ligh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345916"/>
            <a:ext cx="10801200" cy="43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48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0" y="986821"/>
            <a:ext cx="5851964" cy="301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1004745"/>
            <a:ext cx="4686693" cy="538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3168278" y="404664"/>
            <a:ext cx="633670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ПРЕДСТАВЛЕНИЕ ТОЧЕК ПОСТАВКИ В </a:t>
            </a:r>
            <a:r>
              <a:rPr lang="en-US" sz="1600" dirty="0" smtClean="0"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CIM</a:t>
            </a: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-МОДЕЛИ</a:t>
            </a:r>
            <a:endParaRPr lang="en-US" sz="1600" dirty="0">
              <a:latin typeface="+mj-lt"/>
              <a:ea typeface="PF Din Text Cond Pro" charset="0"/>
              <a:cs typeface="PF Din Text Cond Pro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04382" y="3126786"/>
            <a:ext cx="3316231" cy="720080"/>
            <a:chOff x="3702110" y="5400874"/>
            <a:chExt cx="3888432" cy="720080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3702110" y="5400874"/>
              <a:ext cx="3888432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2"/>
            <p:cNvSpPr txBox="1"/>
            <p:nvPr/>
          </p:nvSpPr>
          <p:spPr>
            <a:xfrm>
              <a:off x="3822514" y="5481553"/>
              <a:ext cx="3325125" cy="5078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PF Din Text Cond Pro Medium" panose="02000500000000020004" pitchFamily="2" charset="0"/>
                </a:rPr>
                <a:t>Переход к схеме объекта</a:t>
              </a:r>
              <a:endParaRPr lang="ru-RU" dirty="0">
                <a:solidFill>
                  <a:schemeClr val="bg1"/>
                </a:solidFill>
                <a:latin typeface="PF Din Text Cond Pro Medium" panose="02000500000000020004" pitchFamily="2" charset="0"/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0" y="4085754"/>
            <a:ext cx="5482680" cy="257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0800000">
            <a:off x="4954836" y="5150003"/>
            <a:ext cx="3675414" cy="1217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2"/>
          <p:cNvSpPr txBox="1"/>
          <p:nvPr/>
        </p:nvSpPr>
        <p:spPr>
          <a:xfrm>
            <a:off x="5343130" y="5496966"/>
            <a:ext cx="340074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>Переход к списку точек поставки, питающихся от данного присоединения</a:t>
            </a:r>
            <a:endParaRPr lang="ru-RU" sz="1400" dirty="0">
              <a:solidFill>
                <a:schemeClr val="bg1"/>
              </a:solidFill>
              <a:latin typeface="PF Din Text Cond Pro Mediu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135560" y="332655"/>
            <a:ext cx="8856985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ПОКАЗАТЕЛИ НАДЁЖНОСТИ ЭЛЕКТРОСНАБЖЕНИЯ ПОТРЕБИТЕЛЕЙ </a:t>
            </a:r>
          </a:p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ПSAIDI </a:t>
            </a:r>
            <a:r>
              <a:rPr lang="ru-RU" sz="1600" dirty="0">
                <a:latin typeface="+mj-lt"/>
                <a:ea typeface="PF Din Text Cond Pro" charset="0"/>
                <a:cs typeface="PF Din Text Cond Pro" charset="0"/>
              </a:rPr>
              <a:t>/ ПSAIFI</a:t>
            </a:r>
            <a:endParaRPr sz="1600" dirty="0"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3" name="Прямоугольник 2"/>
          <p:cNvSpPr txBox="1"/>
          <p:nvPr/>
        </p:nvSpPr>
        <p:spPr>
          <a:xfrm>
            <a:off x="546147" y="1196752"/>
            <a:ext cx="10945216" cy="103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/>
            <a:r>
              <a:rPr lang="ru-RU" sz="1600" dirty="0">
                <a:latin typeface="PFDinTextCondPro-Light"/>
                <a:ea typeface="PFDinTextCondPro-Light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PFDinTextCondPro-Light"/>
                <a:ea typeface="PFDinTextCondPro-Light"/>
                <a:cs typeface="Times New Roman" panose="02020603050405020304" pitchFamily="18" charset="0"/>
              </a:rPr>
              <a:t>Реализованный в «СППР </a:t>
            </a:r>
            <a:r>
              <a:rPr lang="en-US" sz="1500" dirty="0" err="1" smtClean="0">
                <a:latin typeface="PFDinTextCondPro-Light"/>
                <a:ea typeface="PFDinTextCondPro-Light"/>
                <a:cs typeface="Times New Roman" panose="02020603050405020304" pitchFamily="18" charset="0"/>
              </a:rPr>
              <a:t>QuaSy</a:t>
            </a:r>
            <a:r>
              <a:rPr lang="ru-RU" sz="1500" dirty="0" smtClean="0">
                <a:latin typeface="PFDinTextCondPro-Light"/>
                <a:ea typeface="PFDinTextCondPro-Light"/>
                <a:cs typeface="Times New Roman" panose="02020603050405020304" pitchFamily="18" charset="0"/>
              </a:rPr>
              <a:t>» алгоритм расчёта показателей </a:t>
            </a:r>
            <a:r>
              <a:rPr lang="ru-RU" sz="1600" dirty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П</a:t>
            </a:r>
            <a:r>
              <a:rPr lang="ru-RU" sz="1600" baseline="-25000" dirty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SAIDI</a:t>
            </a:r>
            <a:r>
              <a:rPr lang="ru-RU" sz="1600" dirty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 / П</a:t>
            </a:r>
            <a:r>
              <a:rPr lang="ru-RU" sz="1600" baseline="-25000" dirty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SAIFI </a:t>
            </a:r>
            <a:r>
              <a:rPr lang="ru-RU" sz="1600" baseline="-25000" dirty="0" smtClean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PFDinTextCondPro-Light"/>
                <a:ea typeface="PFDinTextCondPro-Light"/>
                <a:cs typeface="Times New Roman" panose="02020603050405020304" pitchFamily="18" charset="0"/>
              </a:rPr>
              <a:t>соответствует Приказу Министерства энергетики Российской Федерации от 29 ноября 2016 г. № 1256 "Об утверждении Методических указаний по расчету уровня надежности и качества поставляемых товаров и оказываемых услуг для организации по управлению единой национальной (общероссийской) электрической сетью и территориальных сетевых организаций".</a:t>
            </a:r>
            <a:endParaRPr lang="ru-RU" sz="1500" b="1" dirty="0">
              <a:latin typeface="Times New Roman" panose="02020603050405020304" pitchFamily="18" charset="0"/>
              <a:ea typeface="PFDinTextCondPro-Light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74943"/>
              </p:ext>
            </p:extLst>
          </p:nvPr>
        </p:nvGraphicFramePr>
        <p:xfrm>
          <a:off x="521847" y="2276872"/>
          <a:ext cx="10958508" cy="224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484"/>
                <a:gridCol w="6048672"/>
                <a:gridCol w="3168352"/>
              </a:tblGrid>
              <a:tr h="375967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+mj-lt"/>
                          <a:ea typeface="PF Din Text Cond Pro" charset="0"/>
                          <a:cs typeface="PF Din Text Cond Pro" charset="0"/>
                        </a:rPr>
                        <a:t>Обозначение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+mj-lt"/>
                        <a:ea typeface="PF Din Text Cond Pro" charset="0"/>
                        <a:cs typeface="PF Din Text Cond Pr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+mj-lt"/>
                          <a:ea typeface="PF Din Text Cond Pro" charset="0"/>
                          <a:cs typeface="PF Din Text Cond Pro" charset="0"/>
                        </a:rPr>
                        <a:t>Наименование показателя надёжности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+mj-lt"/>
                        <a:ea typeface="PF Din Text Cond Pro" charset="0"/>
                        <a:cs typeface="PF Din Text Cond Pr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+mj-lt"/>
                          <a:ea typeface="PF Din Text Cond Pro" charset="0"/>
                          <a:cs typeface="PF Din Text Cond Pro" charset="0"/>
                        </a:rPr>
                        <a:t>Формула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+mj-lt"/>
                        <a:ea typeface="PF Din Text Cond Pro" charset="0"/>
                        <a:cs typeface="PF Din Text Cond Pro" charset="0"/>
                      </a:endParaRPr>
                    </a:p>
                  </a:txBody>
                  <a:tcPr/>
                </a:tc>
              </a:tr>
              <a:tr h="9712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lang="ru-RU" sz="2800" b="1" baseline="-25000" dirty="0" smtClean="0">
                          <a:latin typeface="PF Din Text Cond Pro Light" panose="02000000000000000000" pitchFamily="2" charset="0"/>
                        </a:rPr>
                        <a:t>SAIDI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DinTextCondPro-Light"/>
                          <a:cs typeface="Times New Roman" panose="02020603050405020304" pitchFamily="18" charset="0"/>
                        </a:rPr>
                        <a:t>Показатель средней продолжительности прекращения передачи электрической энергии  на точку поставки в каждом расчётном периоде регулирования в пределах долгосрочного периода регулирования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5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lang="ru-RU" sz="2800" b="1" baseline="-25000" dirty="0" smtClean="0">
                          <a:latin typeface="PF Din Text Cond Pro Light" panose="02000000000000000000" pitchFamily="2" charset="0"/>
                        </a:rPr>
                        <a:t>SAI</a:t>
                      </a:r>
                      <a:r>
                        <a:rPr lang="en-US" sz="2800" b="1" baseline="-25000" dirty="0" smtClean="0">
                          <a:latin typeface="PF Din Text Cond Pro Light" panose="02000000000000000000" pitchFamily="2" charset="0"/>
                        </a:rPr>
                        <a:t>FI</a:t>
                      </a:r>
                      <a:endParaRPr lang="ru-RU" sz="2800" b="1" baseline="-25000" dirty="0" smtClean="0">
                        <a:latin typeface="PF Din Text Cond Pro Ligh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PFDinTextCondPro-Light"/>
                          <a:ea typeface="PFDinTextCondPro-Light"/>
                          <a:cs typeface="Times New Roman" panose="02020603050405020304" pitchFamily="18" charset="0"/>
                        </a:rPr>
                        <a:t>Показатель средней частоты прекращения передачи электрической энергии  на точку поставки в каждом расчётном периоде регулирования в пределах долгосрочного периода регулирования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4378" y="4734342"/>
            <a:ext cx="11161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ea typeface="PF Din Text Cond Pro" charset="0"/>
                <a:cs typeface="PF Din Text Cond Pro" charset="0"/>
              </a:rPr>
              <a:t>где:  </a:t>
            </a:r>
            <a:r>
              <a:rPr lang="ru-RU" sz="1500" dirty="0" err="1">
                <a:ea typeface="PF Din Text Cond Pro" charset="0"/>
                <a:cs typeface="PF Din Text Cond Pro" charset="0"/>
              </a:rPr>
              <a:t>Tj</a:t>
            </a:r>
            <a:r>
              <a:rPr lang="ru-RU" sz="1500" dirty="0">
                <a:ea typeface="PF Din Text Cond Pro" charset="0"/>
                <a:cs typeface="PF Din Text Cond Pro" charset="0"/>
              </a:rPr>
              <a:t> - продолжительность j-</a:t>
            </a:r>
            <a:r>
              <a:rPr lang="ru-RU" sz="1500" dirty="0" err="1">
                <a:ea typeface="PF Din Text Cond Pro" charset="0"/>
                <a:cs typeface="PF Din Text Cond Pro" charset="0"/>
              </a:rPr>
              <a:t>го</a:t>
            </a:r>
            <a:r>
              <a:rPr lang="ru-RU" sz="1500" dirty="0">
                <a:ea typeface="PF Din Text Cond Pro" charset="0"/>
                <a:cs typeface="PF Din Text Cond Pro" charset="0"/>
              </a:rPr>
              <a:t> прекращения передачи электрической энергии в отношении точек поставки</a:t>
            </a:r>
          </a:p>
          <a:p>
            <a:r>
              <a:rPr lang="ru-RU" sz="1500" dirty="0">
                <a:ea typeface="PF Din Text Cond Pro" charset="0"/>
                <a:cs typeface="PF Din Text Cond Pro" charset="0"/>
              </a:rPr>
              <a:t>        потребителей услуг сетевой организации в рамках технологического нарушения, час;</a:t>
            </a:r>
          </a:p>
          <a:p>
            <a:r>
              <a:rPr lang="ru-RU" sz="1500" dirty="0">
                <a:ea typeface="PF Din Text Cond Pro" charset="0"/>
                <a:cs typeface="PF Din Text Cond Pro" charset="0"/>
              </a:rPr>
              <a:t> </a:t>
            </a:r>
            <a:r>
              <a:rPr lang="ru-RU" sz="1500" dirty="0" err="1">
                <a:ea typeface="PF Din Text Cond Pro" charset="0"/>
                <a:cs typeface="PF Din Text Cond Pro" charset="0"/>
              </a:rPr>
              <a:t>Nj</a:t>
            </a:r>
            <a:r>
              <a:rPr lang="ru-RU" sz="1500" dirty="0">
                <a:ea typeface="PF Din Text Cond Pro" charset="0"/>
                <a:cs typeface="PF Din Text Cond Pro" charset="0"/>
              </a:rPr>
              <a:t> - количество точек поставки потребителей услуг сетевой организации, в отношении которых произошло j-</a:t>
            </a:r>
            <a:r>
              <a:rPr lang="ru-RU" sz="1500" dirty="0" err="1">
                <a:ea typeface="PF Din Text Cond Pro" charset="0"/>
                <a:cs typeface="PF Din Text Cond Pro" charset="0"/>
              </a:rPr>
              <a:t>ое</a:t>
            </a:r>
            <a:r>
              <a:rPr lang="ru-RU" sz="1500" dirty="0">
                <a:ea typeface="PF Din Text Cond Pro" charset="0"/>
                <a:cs typeface="PF Din Text Cond Pro" charset="0"/>
              </a:rPr>
              <a:t>   </a:t>
            </a:r>
          </a:p>
          <a:p>
            <a:r>
              <a:rPr lang="ru-RU" sz="1500" dirty="0">
                <a:ea typeface="PF Din Text Cond Pro" charset="0"/>
                <a:cs typeface="PF Din Text Cond Pro" charset="0"/>
              </a:rPr>
              <a:t>       прекращение передачи электрической энергии в рамках технологического нарушения, шт.;</a:t>
            </a:r>
          </a:p>
          <a:p>
            <a:r>
              <a:rPr lang="ru-RU" sz="1500" dirty="0">
                <a:ea typeface="PF Din Text Cond Pro" charset="0"/>
                <a:cs typeface="PF Din Text Cond Pro" charset="0"/>
              </a:rPr>
              <a:t> </a:t>
            </a:r>
            <a:r>
              <a:rPr lang="ru-RU" sz="1500" dirty="0" err="1">
                <a:ea typeface="PF Din Text Cond Pro" charset="0"/>
                <a:cs typeface="PF Din Text Cond Pro" charset="0"/>
              </a:rPr>
              <a:t>Nt</a:t>
            </a:r>
            <a:r>
              <a:rPr lang="ru-RU" sz="1500" dirty="0">
                <a:ea typeface="PF Din Text Cond Pro" charset="0"/>
                <a:cs typeface="PF Din Text Cond Pro" charset="0"/>
              </a:rPr>
              <a:t> - максимальное за год число точек поставки потребителей услуг сетевой организации за t-й расчетный</a:t>
            </a:r>
          </a:p>
          <a:p>
            <a:r>
              <a:rPr lang="ru-RU" sz="1500" dirty="0">
                <a:ea typeface="PF Din Text Cond Pro" charset="0"/>
                <a:cs typeface="PF Din Text Cond Pro" charset="0"/>
              </a:rPr>
              <a:t>       период регулирования, шт.;</a:t>
            </a:r>
          </a:p>
          <a:p>
            <a:r>
              <a:rPr lang="ru-RU" sz="1500" dirty="0">
                <a:ea typeface="PF Din Text Cond Pro" charset="0"/>
                <a:cs typeface="PF Din Text Cond Pro" charset="0"/>
              </a:rPr>
              <a:t> J -   количество прекращений передачи электрической энергии в отношении точек поставки потребителей</a:t>
            </a:r>
          </a:p>
          <a:p>
            <a:r>
              <a:rPr lang="ru-RU" sz="1500" dirty="0">
                <a:ea typeface="PF Din Text Cond Pro" charset="0"/>
                <a:cs typeface="PF Din Text Cond Pro" charset="0"/>
              </a:rPr>
              <a:t>       услуг сетевой организации в t-м расчетном периоде регулирования, шт.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58" y="2708920"/>
            <a:ext cx="2401414" cy="889413"/>
          </a:xfrm>
          <a:prstGeom prst="rect">
            <a:avLst/>
          </a:prstGeom>
          <a:solidFill>
            <a:srgbClr val="BFD1E7">
              <a:alpha val="0"/>
            </a:srgbClr>
          </a:solidFill>
          <a:ln>
            <a:noFill/>
          </a:ln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94" y="3671962"/>
            <a:ext cx="1943743" cy="89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8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35560" y="355264"/>
            <a:ext cx="8856985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latin typeface="+mj-lt"/>
                <a:ea typeface="PF Din Text Cond Pro" charset="0"/>
                <a:cs typeface="PF Din Text Cond Pro" charset="0"/>
              </a:rPr>
              <a:t>ЭТАПЫ ОПРЕДЕЛЕНИЯ ПОКАЗАТЕЛЕЙ НАДЁЖНОСТИ ЭЛЕКТРОСНАБЖЕНИЯ ПОТРЕБИТЕЛЕЙ ПSAIDI </a:t>
            </a:r>
            <a:r>
              <a:rPr lang="ru-RU" sz="1600" dirty="0">
                <a:latin typeface="+mj-lt"/>
                <a:ea typeface="PF Din Text Cond Pro" charset="0"/>
                <a:cs typeface="PF Din Text Cond Pro" charset="0"/>
              </a:rPr>
              <a:t>/ ПSAIFI</a:t>
            </a:r>
            <a:endParaRPr sz="1600" dirty="0"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303" y="1268760"/>
            <a:ext cx="1087320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+mj-lt"/>
                <a:ea typeface="PF Din Text Cond Pro" charset="0"/>
                <a:cs typeface="PF Din Text Cond Pro" charset="0"/>
              </a:rPr>
              <a:t>Этапы</a:t>
            </a:r>
            <a:r>
              <a:rPr lang="ru-RU" sz="1700" dirty="0">
                <a:latin typeface="+mj-lt"/>
                <a:cs typeface="Times New Roman" panose="02020603050405020304" pitchFamily="18" charset="0"/>
              </a:rPr>
              <a:t> определения показателей надёжности электроснабжения потребителей:</a:t>
            </a: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cs typeface="Times New Roman" panose="02020603050405020304" pitchFamily="18" charset="0"/>
              </a:rPr>
              <a:t>Определение состояния точки </a:t>
            </a:r>
            <a:r>
              <a:rPr lang="ru-RU" sz="1500" dirty="0" smtClean="0">
                <a:cs typeface="Times New Roman" panose="02020603050405020304" pitchFamily="18" charset="0"/>
              </a:rPr>
              <a:t>поставки</a:t>
            </a: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Times New Roman" panose="02020603050405020304" pitchFamily="18" charset="0"/>
              </a:rPr>
              <a:t>Расчёт</a:t>
            </a:r>
            <a:r>
              <a:rPr lang="en-US" sz="1500" dirty="0" smtClean="0">
                <a:cs typeface="Times New Roman" panose="02020603050405020304" pitchFamily="18" charset="0"/>
              </a:rPr>
              <a:t>  </a:t>
            </a:r>
            <a:r>
              <a:rPr lang="ru-RU" sz="1500" dirty="0">
                <a:cs typeface="Times New Roman" panose="02020603050405020304" pitchFamily="18" charset="0"/>
              </a:rPr>
              <a:t>фактических значений ПSAIDI / ПSAIFI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930" y="2348880"/>
            <a:ext cx="545897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cs typeface="Times New Roman" panose="02020603050405020304" pitchFamily="18" charset="0"/>
                <a:sym typeface="PFDinTextCondPro-Light"/>
              </a:rPr>
              <a:t>Состояние точки поставки определяется на основании топологии сети. </a:t>
            </a:r>
          </a:p>
          <a:p>
            <a:r>
              <a:rPr lang="ru-RU" sz="1500" dirty="0">
                <a:cs typeface="Times New Roman" panose="02020603050405020304" pitchFamily="18" charset="0"/>
                <a:sym typeface="PFDinTextCondPro-Light"/>
              </a:rPr>
              <a:t>В </a:t>
            </a:r>
            <a:r>
              <a:rPr lang="en-US" sz="1500" dirty="0">
                <a:cs typeface="Times New Roman" panose="02020603050405020304" pitchFamily="18" charset="0"/>
                <a:sym typeface="PFDinTextCondPro-Light"/>
              </a:rPr>
              <a:t>CIM</a:t>
            </a:r>
            <a:r>
              <a:rPr lang="ru-RU" sz="1500" dirty="0">
                <a:cs typeface="Times New Roman" panose="02020603050405020304" pitchFamily="18" charset="0"/>
                <a:sym typeface="PFDinTextCondPro-Light"/>
              </a:rPr>
              <a:t>-модели электрической сети  объектов  </a:t>
            </a:r>
            <a:r>
              <a:rPr lang="ru-RU" sz="1500" dirty="0" smtClean="0">
                <a:cs typeface="Times New Roman" panose="02020603050405020304" pitchFamily="18" charset="0"/>
                <a:sym typeface="PFDinTextCondPro-Light"/>
              </a:rPr>
              <a:t>6 </a:t>
            </a:r>
            <a:r>
              <a:rPr lang="ru-RU" sz="1500" dirty="0" err="1">
                <a:cs typeface="Times New Roman" panose="02020603050405020304" pitchFamily="18" charset="0"/>
                <a:sym typeface="PFDinTextCondPro-Light"/>
              </a:rPr>
              <a:t>кВ</a:t>
            </a:r>
            <a:r>
              <a:rPr lang="ru-RU" sz="1500" dirty="0">
                <a:cs typeface="Times New Roman" panose="02020603050405020304" pitchFamily="18" charset="0"/>
                <a:sym typeface="PFDinTextCondPro-Light"/>
              </a:rPr>
              <a:t> и выше </a:t>
            </a:r>
            <a:endParaRPr lang="ru-RU" sz="1500" dirty="0" smtClean="0">
              <a:cs typeface="Times New Roman" panose="02020603050405020304" pitchFamily="18" charset="0"/>
              <a:sym typeface="PFDinTextCondPro-Light"/>
            </a:endParaRPr>
          </a:p>
          <a:p>
            <a:r>
              <a:rPr lang="ru-RU" sz="1500" dirty="0" smtClean="0">
                <a:cs typeface="Times New Roman" panose="02020603050405020304" pitchFamily="18" charset="0"/>
                <a:sym typeface="PFDinTextCondPro-Light"/>
              </a:rPr>
              <a:t>ПАО </a:t>
            </a:r>
            <a:r>
              <a:rPr lang="ru-RU" sz="1500" dirty="0">
                <a:cs typeface="Times New Roman" panose="02020603050405020304" pitchFamily="18" charset="0"/>
                <a:sym typeface="PFDinTextCondPro-Light"/>
              </a:rPr>
              <a:t>«</a:t>
            </a:r>
            <a:r>
              <a:rPr lang="ru-RU" sz="1500" dirty="0" err="1">
                <a:cs typeface="Times New Roman" panose="02020603050405020304" pitchFamily="18" charset="0"/>
                <a:sym typeface="PFDinTextCondPro-Light"/>
              </a:rPr>
              <a:t>Россети</a:t>
            </a:r>
            <a:r>
              <a:rPr lang="ru-RU" sz="1500" dirty="0">
                <a:cs typeface="Times New Roman" panose="02020603050405020304" pitchFamily="18" charset="0"/>
                <a:sym typeface="PFDinTextCondPro-Light"/>
              </a:rPr>
              <a:t> Московский регион» соответствие фактической топологии сети обеспечивается путём:</a:t>
            </a:r>
          </a:p>
          <a:p>
            <a:endParaRPr lang="ru-RU" sz="1500" dirty="0">
              <a:ea typeface="PFDinTextCondPro-Light"/>
              <a:cs typeface="PFDinTextCondPro-Light"/>
              <a:sym typeface="PFDinTextCondPro-Light"/>
            </a:endParaRPr>
          </a:p>
          <a:p>
            <a:pPr marL="342900" indent="-342900">
              <a:buClr>
                <a:srgbClr val="0C5B9D"/>
              </a:buClr>
              <a:buFont typeface="+mj-lt"/>
              <a:buAutoNum type="arabicParenR"/>
            </a:pPr>
            <a:r>
              <a:rPr lang="ru-RU" sz="1500" dirty="0">
                <a:cs typeface="Times New Roman" panose="02020603050405020304" pitchFamily="18" charset="0"/>
                <a:sym typeface="PFDinTextCondPro-Light"/>
              </a:rPr>
              <a:t>Получения данных </a:t>
            </a:r>
            <a:r>
              <a:rPr lang="ru-RU" sz="1500" dirty="0" smtClean="0">
                <a:cs typeface="Times New Roman" panose="02020603050405020304" pitchFamily="18" charset="0"/>
                <a:sym typeface="PFDinTextCondPro-Light"/>
              </a:rPr>
              <a:t>ТС;</a:t>
            </a:r>
          </a:p>
          <a:p>
            <a:pPr marL="342900" indent="-342900">
              <a:buClr>
                <a:srgbClr val="0C5B9D"/>
              </a:buClr>
              <a:buFont typeface="+mj-lt"/>
              <a:buAutoNum type="arabicParenR"/>
            </a:pPr>
            <a:r>
              <a:rPr lang="ru-RU" sz="1500" dirty="0" smtClean="0">
                <a:cs typeface="Times New Roman" panose="02020603050405020304" pitchFamily="18" charset="0"/>
                <a:sym typeface="PFDinTextCondPro-Light"/>
              </a:rPr>
              <a:t>Ведение схем объектов и сети в соответствии с </a:t>
            </a:r>
          </a:p>
          <a:p>
            <a:r>
              <a:rPr lang="ru-RU" sz="1500" dirty="0" smtClean="0">
                <a:cs typeface="Times New Roman" panose="02020603050405020304" pitchFamily="18" charset="0"/>
                <a:sym typeface="PFDinTextCondPro-Light"/>
              </a:rPr>
              <a:t>фактическим </a:t>
            </a:r>
            <a:r>
              <a:rPr lang="ru-RU" sz="1500" dirty="0">
                <a:cs typeface="Times New Roman" panose="02020603050405020304" pitchFamily="18" charset="0"/>
                <a:sym typeface="PFDinTextCondPro-Light"/>
              </a:rPr>
              <a:t>состоянием диспетчерами и оперативным персоналом, посредствам </a:t>
            </a:r>
            <a:r>
              <a:rPr lang="ru-RU" sz="1500" dirty="0">
                <a:cs typeface="Times New Roman" panose="02020603050405020304" pitchFamily="18" charset="0"/>
              </a:rPr>
              <a:t>управления переключениями в ручном режиме с  последующей автоматической фиксацией  изменений  в  оперативном  </a:t>
            </a:r>
            <a:r>
              <a:rPr lang="ru-RU" sz="1500" dirty="0" smtClean="0">
                <a:cs typeface="Times New Roman" panose="02020603050405020304" pitchFamily="18" charset="0"/>
              </a:rPr>
              <a:t>журнале;</a:t>
            </a:r>
          </a:p>
          <a:p>
            <a:r>
              <a:rPr lang="ru-RU" sz="1500" dirty="0" smtClean="0">
                <a:solidFill>
                  <a:srgbClr val="0C5B9D"/>
                </a:solidFill>
                <a:cs typeface="Times New Roman" panose="02020603050405020304" pitchFamily="18" charset="0"/>
              </a:rPr>
              <a:t>3)    </a:t>
            </a:r>
            <a:r>
              <a:rPr lang="ru-RU" sz="1500" dirty="0" smtClean="0">
                <a:cs typeface="Times New Roman" panose="02020603050405020304" pitchFamily="18" charset="0"/>
              </a:rPr>
              <a:t>Применения </a:t>
            </a:r>
            <a:r>
              <a:rPr lang="ru-RU" sz="1500" dirty="0">
                <a:cs typeface="Times New Roman" panose="02020603050405020304" pitchFamily="18" charset="0"/>
              </a:rPr>
              <a:t>технологий и способов автоматической верификации единой унифицированной цифровой модели сети сквозной связности.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71" y="1916832"/>
            <a:ext cx="5760640" cy="389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озможно размещение дополнительных подписей под фото  (черный или серый цвет), 12-14 шрифт."/>
          <p:cNvSpPr txBox="1"/>
          <p:nvPr/>
        </p:nvSpPr>
        <p:spPr>
          <a:xfrm>
            <a:off x="6132971" y="5927422"/>
            <a:ext cx="5808830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pPr>
            <a:r>
              <a:rPr lang="ru-RU" sz="1200" dirty="0">
                <a:cs typeface="Times New Roman" panose="02020603050405020304" pitchFamily="18" charset="0"/>
              </a:rPr>
              <a:t>Пример отображения переключения МВ 6 </a:t>
            </a:r>
            <a:r>
              <a:rPr lang="ru-RU" sz="1200" dirty="0" err="1">
                <a:cs typeface="Times New Roman" panose="02020603050405020304" pitchFamily="18" charset="0"/>
              </a:rPr>
              <a:t>кВ</a:t>
            </a:r>
            <a:r>
              <a:rPr lang="ru-RU" sz="1200" dirty="0">
                <a:cs typeface="Times New Roman" panose="02020603050405020304" pitchFamily="18" charset="0"/>
              </a:rPr>
              <a:t>, выполненного в </a:t>
            </a:r>
            <a:r>
              <a:rPr lang="ru-RU" sz="1200" dirty="0" smtClean="0">
                <a:cs typeface="Times New Roman" panose="02020603050405020304" pitchFamily="18" charset="0"/>
              </a:rPr>
              <a:t>ручном </a:t>
            </a:r>
            <a:r>
              <a:rPr lang="ru-RU" sz="1200" dirty="0">
                <a:cs typeface="Times New Roman" panose="02020603050405020304" pitchFamily="18" charset="0"/>
              </a:rPr>
              <a:t>режиме </a:t>
            </a:r>
          </a:p>
          <a:p>
            <a: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pPr>
            <a:r>
              <a:rPr lang="ru-RU" sz="1200" dirty="0">
                <a:cs typeface="Times New Roman" panose="02020603050405020304" pitchFamily="18" charset="0"/>
                <a:sym typeface="PFDinTextCondPro-Regular"/>
              </a:rPr>
              <a:t>         - пиктограмма указывает, что данное оборудование не </a:t>
            </a:r>
          </a:p>
          <a:p>
            <a: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pPr>
            <a:r>
              <a:rPr lang="ru-RU" sz="1200" dirty="0" err="1">
                <a:cs typeface="Times New Roman" panose="02020603050405020304" pitchFamily="18" charset="0"/>
                <a:sym typeface="PFDinTextCondPro-Regular"/>
              </a:rPr>
              <a:t>телемеханизированное</a:t>
            </a:r>
            <a:r>
              <a:rPr lang="ru-RU" sz="1200" dirty="0">
                <a:cs typeface="Times New Roman" panose="02020603050405020304" pitchFamily="18" charset="0"/>
                <a:sym typeface="PFDinTextCondPro-Regular"/>
              </a:rPr>
              <a:t>. Ручное переключение.</a:t>
            </a:r>
            <a:endParaRPr lang="ru-RU" sz="1200" dirty="0">
              <a:cs typeface="Times New Roman" panose="02020603050405020304" pitchFamily="18" charset="0"/>
            </a:endParaRPr>
          </a:p>
          <a:p>
            <a: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pPr>
            <a:endParaRPr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37" y="6180915"/>
            <a:ext cx="307677" cy="3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520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25211</TotalTime>
  <Words>1247</Words>
  <Application>Microsoft Office PowerPoint</Application>
  <PresentationFormat>Произвольный</PresentationFormat>
  <Paragraphs>212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FSK</vt:lpstr>
      <vt:lpstr>ИПОЛЬЗОВАНИЕ ИНФОРМАЦИОННОЙ МОДЕЛИ ОБЪЕКТОВ ЭЛЕКТРИЧЕСКИХ СЕТЕЙ И ПОТРЕБИТЕЛЕЙ В РЕШЕНИИ ЗАДАЧИ РАСЧЁТА ПОКАЗАТЕЛЕЙ НАДЁЖНОСТИ (SAIDI/SAIFI)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ПАО "ФСК ЕЭС"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1</cp:lastModifiedBy>
  <cp:revision>326</cp:revision>
  <cp:lastPrinted>2022-02-09T06:14:46Z</cp:lastPrinted>
  <dcterms:created xsi:type="dcterms:W3CDTF">2021-05-11T08:59:45Z</dcterms:created>
  <dcterms:modified xsi:type="dcterms:W3CDTF">2022-02-09T14:37:01Z</dcterms:modified>
</cp:coreProperties>
</file>